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72" r:id="rId2"/>
    <p:sldId id="256" r:id="rId3"/>
    <p:sldId id="257" r:id="rId4"/>
    <p:sldId id="258" r:id="rId5"/>
    <p:sldId id="262" r:id="rId6"/>
    <p:sldId id="261" r:id="rId7"/>
    <p:sldId id="264" r:id="rId8"/>
    <p:sldId id="265" r:id="rId9"/>
    <p:sldId id="269" r:id="rId10"/>
    <p:sldId id="266" r:id="rId11"/>
    <p:sldId id="267" r:id="rId12"/>
    <p:sldId id="268" r:id="rId13"/>
    <p:sldId id="270" r:id="rId14"/>
    <p:sldId id="271" r:id="rId15"/>
    <p:sldId id="273" r:id="rId16"/>
    <p:sldId id="274" r:id="rId17"/>
    <p:sldId id="275" r:id="rId18"/>
    <p:sldId id="276" r:id="rId19"/>
    <p:sldId id="278" r:id="rId20"/>
    <p:sldId id="277"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718" autoAdjust="0"/>
  </p:normalViewPr>
  <p:slideViewPr>
    <p:cSldViewPr>
      <p:cViewPr varScale="1">
        <p:scale>
          <a:sx n="81" d="100"/>
          <a:sy n="81" d="100"/>
        </p:scale>
        <p:origin x="-54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734A0E-031D-405A-B735-DC66F8155033}" type="datetimeFigureOut">
              <a:rPr lang="en-US" smtClean="0"/>
              <a:t>4/8/2019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B4F53B-177B-40B2-A046-94DD31441FE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EB7BE9-6374-4D29-8A2F-98ADD69408AE}" type="slidenum">
              <a:rPr lang="en-US"/>
              <a:pPr fontAlgn="base">
                <a:spcBef>
                  <a:spcPct val="0"/>
                </a:spcBef>
                <a:spcAft>
                  <a:spcPct val="0"/>
                </a:spcAft>
              </a:pPr>
              <a:t>57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204EED-1990-46D8-9B55-CAE7B65CDE60}" type="datetimeFigureOut">
              <a:rPr lang="en-US" smtClean="0"/>
              <a:pPr/>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F6847-BC42-46F9-8DC9-CE6B7000768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204EED-1990-46D8-9B55-CAE7B65CDE60}" type="datetimeFigureOut">
              <a:rPr lang="en-US" smtClean="0"/>
              <a:pPr/>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F6847-BC42-46F9-8DC9-CE6B700076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204EED-1990-46D8-9B55-CAE7B65CDE60}" type="datetimeFigureOut">
              <a:rPr lang="en-US" smtClean="0"/>
              <a:pPr/>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F6847-BC42-46F9-8DC9-CE6B700076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204EED-1990-46D8-9B55-CAE7B65CDE60}" type="datetimeFigureOut">
              <a:rPr lang="en-US" smtClean="0"/>
              <a:pPr/>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F6847-BC42-46F9-8DC9-CE6B7000768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204EED-1990-46D8-9B55-CAE7B65CDE60}" type="datetimeFigureOut">
              <a:rPr lang="en-US" smtClean="0"/>
              <a:pPr/>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F6847-BC42-46F9-8DC9-CE6B7000768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204EED-1990-46D8-9B55-CAE7B65CDE60}" type="datetimeFigureOut">
              <a:rPr lang="en-US" smtClean="0"/>
              <a:pPr/>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0F6847-BC42-46F9-8DC9-CE6B700076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204EED-1990-46D8-9B55-CAE7B65CDE60}" type="datetimeFigureOut">
              <a:rPr lang="en-US" smtClean="0"/>
              <a:pPr/>
              <a:t>4/8/2019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0F6847-BC42-46F9-8DC9-CE6B700076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204EED-1990-46D8-9B55-CAE7B65CDE60}" type="datetimeFigureOut">
              <a:rPr lang="en-US" smtClean="0"/>
              <a:pPr/>
              <a:t>4/8/2019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0F6847-BC42-46F9-8DC9-CE6B700076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204EED-1990-46D8-9B55-CAE7B65CDE60}" type="datetimeFigureOut">
              <a:rPr lang="en-US" smtClean="0"/>
              <a:pPr/>
              <a:t>4/8/2019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0F6847-BC42-46F9-8DC9-CE6B700076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204EED-1990-46D8-9B55-CAE7B65CDE60}" type="datetimeFigureOut">
              <a:rPr lang="en-US" smtClean="0"/>
              <a:pPr/>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0F6847-BC42-46F9-8DC9-CE6B7000768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204EED-1990-46D8-9B55-CAE7B65CDE60}" type="datetimeFigureOut">
              <a:rPr lang="en-US" smtClean="0"/>
              <a:pPr/>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0F6847-BC42-46F9-8DC9-CE6B7000768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204EED-1990-46D8-9B55-CAE7B65CDE60}" type="datetimeFigureOut">
              <a:rPr lang="en-US" smtClean="0"/>
              <a:pPr/>
              <a:t>4/8/2019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0F6847-BC42-46F9-8DC9-CE6B700076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Industrial </a:t>
            </a:r>
            <a:r>
              <a:rPr lang="en-US" dirty="0" err="1" smtClean="0"/>
              <a:t>engineerng</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r>
              <a:rPr lang="en-US" dirty="0" smtClean="0"/>
              <a:t>                                                    					</a:t>
            </a:r>
            <a:r>
              <a:rPr lang="en-US" sz="6600" dirty="0" smtClean="0"/>
              <a:t>PRODUCTIVITY</a:t>
            </a:r>
            <a:endParaRPr lang="en-US" sz="6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14400"/>
            <a:ext cx="8153400" cy="4602163"/>
          </a:xfrm>
        </p:spPr>
        <p:txBody>
          <a:bodyPr/>
          <a:lstStyle/>
          <a:p>
            <a:pPr>
              <a:buNone/>
            </a:pPr>
            <a:r>
              <a:rPr lang="en-US" u="sng" dirty="0" smtClean="0"/>
              <a:t>Methods to improve Productivity:</a:t>
            </a:r>
          </a:p>
          <a:p>
            <a:pPr>
              <a:buNone/>
            </a:pPr>
            <a:r>
              <a:rPr lang="en-US" dirty="0" smtClean="0"/>
              <a:t>1.Technology Based Improvement</a:t>
            </a:r>
          </a:p>
          <a:p>
            <a:pPr>
              <a:buNone/>
            </a:pPr>
            <a:r>
              <a:rPr lang="en-US" dirty="0" smtClean="0"/>
              <a:t>2.Employee Based Improvement</a:t>
            </a:r>
          </a:p>
          <a:p>
            <a:pPr>
              <a:buNone/>
            </a:pPr>
            <a:r>
              <a:rPr lang="en-US" dirty="0" smtClean="0"/>
              <a:t>3.Based Improvement</a:t>
            </a:r>
          </a:p>
          <a:p>
            <a:pPr>
              <a:buNone/>
            </a:pPr>
            <a:r>
              <a:rPr lang="en-US" dirty="0" smtClean="0"/>
              <a:t>4. Process Based Improvements</a:t>
            </a:r>
          </a:p>
          <a:p>
            <a:pPr>
              <a:buNone/>
            </a:pPr>
            <a:r>
              <a:rPr lang="en-US" dirty="0" smtClean="0"/>
              <a:t>5.Product Based Improvement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CHAPTER-2</a:t>
            </a:r>
            <a:endParaRPr lang="en-US" dirty="0"/>
          </a:p>
        </p:txBody>
      </p:sp>
      <p:sp>
        <p:nvSpPr>
          <p:cNvPr id="3" name="Content Placeholder 2"/>
          <p:cNvSpPr>
            <a:spLocks noGrp="1"/>
          </p:cNvSpPr>
          <p:nvPr>
            <p:ph idx="1"/>
          </p:nvPr>
        </p:nvSpPr>
        <p:spPr/>
        <p:txBody>
          <a:bodyPr/>
          <a:lstStyle/>
          <a:p>
            <a:pPr>
              <a:buNone/>
            </a:pPr>
            <a:r>
              <a:rPr lang="en-US" dirty="0" smtClean="0"/>
              <a:t>                        </a:t>
            </a:r>
          </a:p>
          <a:p>
            <a:endParaRPr lang="en-US" dirty="0" smtClean="0"/>
          </a:p>
          <a:p>
            <a:endParaRPr lang="en-US" dirty="0" smtClean="0"/>
          </a:p>
          <a:p>
            <a:pPr>
              <a:buNone/>
            </a:pPr>
            <a:r>
              <a:rPr lang="en-US" dirty="0" smtClean="0"/>
              <a:t>                </a:t>
            </a:r>
            <a:r>
              <a:rPr lang="en-US" sz="6600" dirty="0" smtClean="0"/>
              <a:t>WORK  </a:t>
            </a:r>
            <a:r>
              <a:rPr lang="en-US" dirty="0" smtClean="0"/>
              <a:t> </a:t>
            </a:r>
            <a:r>
              <a:rPr lang="en-US" sz="6600" dirty="0" smtClean="0"/>
              <a:t>STUDY</a:t>
            </a:r>
            <a:endParaRPr lang="en-US" sz="6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68740"/>
            <a:ext cx="8229600" cy="5457423"/>
          </a:xfrm>
        </p:spPr>
        <p:txBody>
          <a:bodyPr/>
          <a:lstStyle/>
          <a:p>
            <a:pPr>
              <a:buNone/>
            </a:pPr>
            <a:r>
              <a:rPr lang="en-US" u="sng" dirty="0" smtClean="0"/>
              <a:t>Work Study:</a:t>
            </a:r>
          </a:p>
          <a:p>
            <a:pPr algn="just">
              <a:buNone/>
            </a:pPr>
            <a:r>
              <a:rPr lang="en-US" dirty="0" smtClean="0"/>
              <a:t>   Work study is primarily concerned with discovering the best way of doing jobs and establishing standards based on such methods.</a:t>
            </a:r>
          </a:p>
          <a:p>
            <a:pPr algn="just">
              <a:buNone/>
            </a:pPr>
            <a:r>
              <a:rPr lang="en-US" dirty="0" smtClean="0"/>
              <a:t>Work study is a general term associated with two techniques:</a:t>
            </a:r>
          </a:p>
          <a:p>
            <a:pPr algn="just">
              <a:buNone/>
            </a:pPr>
            <a:r>
              <a:rPr lang="en-US" dirty="0" smtClean="0"/>
              <a:t>(</a:t>
            </a:r>
            <a:r>
              <a:rPr lang="en-US" dirty="0" err="1" smtClean="0"/>
              <a:t>i</a:t>
            </a:r>
            <a:r>
              <a:rPr lang="en-US" dirty="0" smtClean="0"/>
              <a:t>)Method study</a:t>
            </a:r>
          </a:p>
          <a:p>
            <a:pPr algn="just">
              <a:buNone/>
            </a:pPr>
            <a:r>
              <a:rPr lang="en-US" dirty="0" smtClean="0"/>
              <a:t>(ii)Work measurement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a:buNone/>
            </a:pPr>
            <a:r>
              <a:rPr lang="en-US" u="sng" dirty="0" smtClean="0"/>
              <a:t>Basic Procedure of work study:</a:t>
            </a:r>
          </a:p>
          <a:p>
            <a:pPr marL="514350" indent="-514350">
              <a:buAutoNum type="alphaLcParenBoth"/>
            </a:pPr>
            <a:r>
              <a:rPr lang="en-US" dirty="0" smtClean="0"/>
              <a:t>Select the job</a:t>
            </a:r>
          </a:p>
          <a:p>
            <a:pPr marL="514350" indent="-514350">
              <a:buAutoNum type="alphaLcParenBoth"/>
            </a:pPr>
            <a:r>
              <a:rPr lang="en-US" dirty="0" smtClean="0"/>
              <a:t>Record the data</a:t>
            </a:r>
          </a:p>
          <a:p>
            <a:pPr marL="514350" indent="-514350">
              <a:buAutoNum type="alphaLcParenBoth"/>
            </a:pPr>
            <a:r>
              <a:rPr lang="en-US" dirty="0" err="1" smtClean="0"/>
              <a:t>Analyse</a:t>
            </a:r>
            <a:r>
              <a:rPr lang="en-US" dirty="0" smtClean="0"/>
              <a:t> the data</a:t>
            </a:r>
          </a:p>
          <a:p>
            <a:pPr marL="514350" indent="-514350">
              <a:buAutoNum type="alphaLcParenBoth"/>
            </a:pPr>
            <a:r>
              <a:rPr lang="en-US" dirty="0" smtClean="0"/>
              <a:t>Select the method</a:t>
            </a:r>
          </a:p>
          <a:p>
            <a:pPr marL="514350" indent="-514350">
              <a:buAutoNum type="alphaLcParenBoth"/>
            </a:pPr>
            <a:r>
              <a:rPr lang="en-US" dirty="0" smtClean="0"/>
              <a:t>Calculate the standard time</a:t>
            </a:r>
          </a:p>
          <a:p>
            <a:pPr marL="514350" indent="-514350">
              <a:buAutoNum type="alphaLcParenBoth"/>
            </a:pPr>
            <a:r>
              <a:rPr lang="en-US" dirty="0" smtClean="0"/>
              <a:t>Define and install the new method</a:t>
            </a:r>
          </a:p>
          <a:p>
            <a:pPr marL="514350" indent="-514350">
              <a:buAutoNum type="alphaLcParenBoth"/>
            </a:pPr>
            <a:r>
              <a:rPr lang="en-US" dirty="0" smtClean="0"/>
              <a:t>Maintain the new method</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an.jpg"/>
          <p:cNvPicPr>
            <a:picLocks noGrp="1" noChangeAspect="1"/>
          </p:cNvPicPr>
          <p:nvPr>
            <p:ph idx="1"/>
          </p:nvPr>
        </p:nvPicPr>
        <p:blipFill>
          <a:blip r:embed="rId2" cstate="print"/>
          <a:stretch>
            <a:fillRect/>
          </a:stretch>
        </p:blipFill>
        <p:spPr>
          <a:xfrm>
            <a:off x="1875924" y="685800"/>
            <a:ext cx="5058276" cy="5961285"/>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41696"/>
            <a:ext cx="8229600" cy="4651067"/>
          </a:xfrm>
        </p:spPr>
        <p:txBody>
          <a:bodyPr>
            <a:normAutofit lnSpcReduction="10000"/>
          </a:bodyPr>
          <a:lstStyle/>
          <a:p>
            <a:pPr>
              <a:buNone/>
            </a:pPr>
            <a:r>
              <a:rPr lang="en-US" u="sng" dirty="0" smtClean="0"/>
              <a:t>Components of work study:</a:t>
            </a:r>
          </a:p>
          <a:p>
            <a:pPr>
              <a:buNone/>
            </a:pPr>
            <a:r>
              <a:rPr lang="en-US" dirty="0" smtClean="0"/>
              <a:t>The components of work study are</a:t>
            </a:r>
          </a:p>
          <a:p>
            <a:pPr>
              <a:buNone/>
            </a:pPr>
            <a:r>
              <a:rPr lang="en-US" dirty="0" smtClean="0"/>
              <a:t>(</a:t>
            </a:r>
            <a:r>
              <a:rPr lang="en-US" dirty="0" err="1" smtClean="0"/>
              <a:t>i</a:t>
            </a:r>
            <a:r>
              <a:rPr lang="en-US" dirty="0" smtClean="0"/>
              <a:t>)Method study</a:t>
            </a:r>
          </a:p>
          <a:p>
            <a:pPr>
              <a:buNone/>
            </a:pPr>
            <a:r>
              <a:rPr lang="en-US" dirty="0" smtClean="0"/>
              <a:t>(ii)Work measurement</a:t>
            </a:r>
          </a:p>
          <a:p>
            <a:pPr>
              <a:buNone/>
            </a:pPr>
            <a:r>
              <a:rPr lang="en-US" u="sng" dirty="0" smtClean="0"/>
              <a:t>Method</a:t>
            </a:r>
            <a:r>
              <a:rPr lang="en-US" dirty="0" smtClean="0"/>
              <a:t> </a:t>
            </a:r>
            <a:r>
              <a:rPr lang="en-US" u="sng" dirty="0" smtClean="0"/>
              <a:t>Study:</a:t>
            </a:r>
          </a:p>
          <a:p>
            <a:pPr>
              <a:buNone/>
            </a:pPr>
            <a:r>
              <a:rPr lang="en-US" dirty="0" smtClean="0"/>
              <a:t>   Method study deals with the manner in which work is performed. The best possible method is adopted for work or improvements can be done in current methods.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a:buNone/>
            </a:pPr>
            <a:r>
              <a:rPr lang="en-US" u="sng" dirty="0" smtClean="0"/>
              <a:t>Steps in Method Study:</a:t>
            </a:r>
          </a:p>
          <a:p>
            <a:pPr>
              <a:buNone/>
            </a:pPr>
            <a:r>
              <a:rPr lang="en-US" dirty="0" smtClean="0"/>
              <a:t>(a)Select the job</a:t>
            </a:r>
          </a:p>
          <a:p>
            <a:pPr>
              <a:buNone/>
            </a:pPr>
            <a:r>
              <a:rPr lang="en-US" dirty="0" smtClean="0"/>
              <a:t>(b)Recording the important facts about the</a:t>
            </a:r>
          </a:p>
          <a:p>
            <a:pPr>
              <a:buNone/>
            </a:pPr>
            <a:r>
              <a:rPr lang="en-US" dirty="0" smtClean="0"/>
              <a:t> job</a:t>
            </a:r>
          </a:p>
          <a:p>
            <a:pPr>
              <a:buNone/>
            </a:pPr>
            <a:r>
              <a:rPr lang="en-US" dirty="0" smtClean="0"/>
              <a:t>(c)Examine the job</a:t>
            </a:r>
          </a:p>
          <a:p>
            <a:pPr>
              <a:buNone/>
            </a:pPr>
            <a:r>
              <a:rPr lang="en-US" dirty="0" smtClean="0"/>
              <a:t>(d)Developing the most economical method</a:t>
            </a:r>
          </a:p>
          <a:p>
            <a:pPr>
              <a:buNone/>
            </a:pPr>
            <a:r>
              <a:rPr lang="en-US" dirty="0" smtClean="0"/>
              <a:t>(e)Evaluate various alternative methods</a:t>
            </a:r>
          </a:p>
          <a:p>
            <a:pPr>
              <a:buNone/>
            </a:pPr>
            <a:r>
              <a:rPr lang="en-US" dirty="0" smtClean="0"/>
              <a:t>(f)Defining the new methods</a:t>
            </a:r>
          </a:p>
          <a:p>
            <a:pPr>
              <a:buNone/>
            </a:pPr>
            <a:r>
              <a:rPr lang="en-US" dirty="0" smtClean="0"/>
              <a:t>(g)Install the new method</a:t>
            </a:r>
          </a:p>
          <a:p>
            <a:pPr>
              <a:buNone/>
            </a:pPr>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pPr>
              <a:buNone/>
            </a:pPr>
            <a:r>
              <a:rPr lang="en-US" dirty="0" smtClean="0"/>
              <a:t>(h)Maintain the new developed method</a:t>
            </a:r>
          </a:p>
          <a:p>
            <a:pPr>
              <a:buNone/>
            </a:pPr>
            <a:r>
              <a:rPr lang="en-US" u="sng" dirty="0" smtClean="0"/>
              <a:t>2.Work Measurement</a:t>
            </a:r>
            <a:r>
              <a:rPr lang="en-US" dirty="0" smtClean="0"/>
              <a:t>:</a:t>
            </a:r>
          </a:p>
          <a:p>
            <a:pPr>
              <a:buNone/>
            </a:pPr>
            <a:r>
              <a:rPr lang="en-US" dirty="0" smtClean="0"/>
              <a:t>   Work measurement means measuring the work  by establishing a time for a worker to carry out specified job at a defined level of performance.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14400"/>
            <a:ext cx="8229600" cy="4525963"/>
          </a:xfrm>
        </p:spPr>
        <p:txBody>
          <a:bodyPr/>
          <a:lstStyle/>
          <a:p>
            <a:pPr>
              <a:buNone/>
            </a:pPr>
            <a:r>
              <a:rPr lang="en-US" u="sng" dirty="0" smtClean="0"/>
              <a:t>Steps in Work Measurement:</a:t>
            </a:r>
          </a:p>
          <a:p>
            <a:pPr>
              <a:buNone/>
            </a:pPr>
            <a:r>
              <a:rPr lang="en-US" dirty="0" smtClean="0"/>
              <a:t>(a) Select the job</a:t>
            </a:r>
          </a:p>
          <a:p>
            <a:pPr>
              <a:buNone/>
            </a:pPr>
            <a:r>
              <a:rPr lang="en-US" dirty="0" smtClean="0"/>
              <a:t>(b) Record the data</a:t>
            </a:r>
          </a:p>
          <a:p>
            <a:pPr>
              <a:buNone/>
            </a:pPr>
            <a:r>
              <a:rPr lang="en-US" dirty="0" smtClean="0"/>
              <a:t>(c) Examine the relevant facts </a:t>
            </a:r>
          </a:p>
          <a:p>
            <a:pPr>
              <a:buNone/>
            </a:pPr>
            <a:r>
              <a:rPr lang="en-US" dirty="0" smtClean="0"/>
              <a:t>(d) Calculate the basic time</a:t>
            </a:r>
          </a:p>
          <a:p>
            <a:pPr>
              <a:buNone/>
            </a:pPr>
            <a:r>
              <a:rPr lang="en-US" dirty="0" smtClean="0"/>
              <a:t>(e) Calculate the standard time</a:t>
            </a:r>
          </a:p>
          <a:p>
            <a:pPr>
              <a:buNone/>
            </a:pPr>
            <a:r>
              <a:rPr lang="en-US" dirty="0" smtClean="0"/>
              <a:t>(f) Install and maintain</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an1.jpg"/>
          <p:cNvPicPr>
            <a:picLocks noGrp="1" noChangeAspect="1"/>
          </p:cNvPicPr>
          <p:nvPr>
            <p:ph idx="1"/>
          </p:nvPr>
        </p:nvPicPr>
        <p:blipFill>
          <a:blip r:embed="rId2" cstate="print"/>
          <a:stretch>
            <a:fillRect/>
          </a:stretch>
        </p:blipFill>
        <p:spPr>
          <a:xfrm>
            <a:off x="417711" y="1528549"/>
            <a:ext cx="8269089" cy="412325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14400"/>
            <a:ext cx="8305800" cy="3886199"/>
          </a:xfrm>
        </p:spPr>
        <p:txBody>
          <a:bodyPr>
            <a:normAutofit fontScale="90000"/>
          </a:bodyPr>
          <a:lstStyle/>
          <a:p>
            <a:pPr algn="l"/>
            <a:r>
              <a:rPr lang="en-US" b="1" dirty="0" smtClean="0"/>
              <a:t/>
            </a:r>
            <a:br>
              <a:rPr lang="en-US" b="1" dirty="0" smtClean="0"/>
            </a:br>
            <a:r>
              <a:rPr lang="en-US" b="1" u="sng" dirty="0" smtClean="0"/>
              <a:t>Production</a:t>
            </a:r>
            <a:r>
              <a:rPr lang="en-US" dirty="0" smtClean="0"/>
              <a:t/>
            </a:r>
            <a:br>
              <a:rPr lang="en-US" dirty="0" smtClean="0"/>
            </a:br>
            <a:r>
              <a:rPr lang="en-US" dirty="0" smtClean="0"/>
              <a:t>Production is the process by which raw materials and other inputs are converted into finished products. Production is the backbone of a nation’s economic progress.</a:t>
            </a:r>
            <a:endParaRPr lang="en-US" dirty="0"/>
          </a:p>
        </p:txBody>
      </p:sp>
      <p:sp>
        <p:nvSpPr>
          <p:cNvPr id="3" name="Subtitle 2"/>
          <p:cNvSpPr>
            <a:spLocks noGrp="1"/>
          </p:cNvSpPr>
          <p:nvPr>
            <p:ph type="subTitle" idx="1"/>
          </p:nvPr>
        </p:nvSpPr>
        <p:spPr/>
        <p:txBody>
          <a:bodyPr/>
          <a:lstStyle/>
          <a:p>
            <a:endParaRPr lang="en-US" sz="2800" dirty="0" smtClean="0"/>
          </a:p>
          <a:p>
            <a:endParaRPr lang="en-US" dirty="0" smtClean="0"/>
          </a:p>
          <a:p>
            <a:endParaRPr lang="en-US" dirty="0"/>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91822"/>
            <a:ext cx="8229600" cy="5034342"/>
          </a:xfrm>
        </p:spPr>
        <p:txBody>
          <a:bodyPr/>
          <a:lstStyle/>
          <a:p>
            <a:pPr>
              <a:buNone/>
            </a:pPr>
            <a:r>
              <a:rPr lang="en-US" u="sng" dirty="0" smtClean="0"/>
              <a:t>Inter-Relation Between Method Study And Work  </a:t>
            </a:r>
          </a:p>
          <a:p>
            <a:pPr>
              <a:buNone/>
            </a:pPr>
            <a:r>
              <a:rPr lang="en-US" u="sng" dirty="0" smtClean="0"/>
              <a:t>Measurement:</a:t>
            </a:r>
          </a:p>
          <a:p>
            <a:pPr>
              <a:buNone/>
            </a:pPr>
            <a:r>
              <a:rPr lang="en-US" dirty="0" smtClean="0"/>
              <a:t>   Both method study and work measurement are associated with work study and are closely linked to each other. Method study reduces the content of job, whereas work measurement investigates and reduces ineffective time associate with job.</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CHAPTER-3</a:t>
            </a:r>
            <a:endParaRPr lang="en-US" dirty="0"/>
          </a:p>
        </p:txBody>
      </p:sp>
      <p:sp>
        <p:nvSpPr>
          <p:cNvPr id="3" name="Content Placeholder 2"/>
          <p:cNvSpPr>
            <a:spLocks noGrp="1"/>
          </p:cNvSpPr>
          <p:nvPr>
            <p:ph idx="1"/>
          </p:nvPr>
        </p:nvSpPr>
        <p:spPr>
          <a:xfrm>
            <a:off x="457200" y="1371600"/>
            <a:ext cx="8229600" cy="4754563"/>
          </a:xfrm>
        </p:spPr>
        <p:txBody>
          <a:bodyPr/>
          <a:lstStyle/>
          <a:p>
            <a:pPr>
              <a:buNone/>
            </a:pPr>
            <a:r>
              <a:rPr lang="en-US" dirty="0" smtClean="0"/>
              <a:t>  				</a:t>
            </a:r>
          </a:p>
          <a:p>
            <a:pPr>
              <a:buNone/>
            </a:pPr>
            <a:endParaRPr lang="en-US" dirty="0" smtClean="0"/>
          </a:p>
          <a:p>
            <a:pPr>
              <a:buNone/>
            </a:pPr>
            <a:endParaRPr lang="en-US" dirty="0" smtClean="0"/>
          </a:p>
          <a:p>
            <a:pPr>
              <a:buNone/>
            </a:pPr>
            <a:r>
              <a:rPr lang="en-US" sz="6000" dirty="0" smtClean="0"/>
              <a:t>			Method  Study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0752"/>
            <a:ext cx="8229600" cy="5225411"/>
          </a:xfrm>
        </p:spPr>
        <p:txBody>
          <a:bodyPr/>
          <a:lstStyle/>
          <a:p>
            <a:pPr>
              <a:buNone/>
            </a:pPr>
            <a:r>
              <a:rPr lang="en-US" u="sng" dirty="0" smtClean="0"/>
              <a:t>Method Study:</a:t>
            </a:r>
          </a:p>
          <a:p>
            <a:pPr>
              <a:buNone/>
            </a:pPr>
            <a:r>
              <a:rPr lang="en-US" dirty="0" smtClean="0"/>
              <a:t>    Method study is the systematic recording and critical examination of the present and proposed ways of doing work, as a means of developing and applying easier and more effective methods to reduce cost.</a:t>
            </a:r>
          </a:p>
          <a:p>
            <a:pPr>
              <a:buNone/>
            </a:pPr>
            <a:endParaRPr lang="en-US" u="sng"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53661"/>
          </a:xfrm>
        </p:spPr>
        <p:txBody>
          <a:bodyPr/>
          <a:lstStyle/>
          <a:p>
            <a:pPr algn="l"/>
            <a:r>
              <a:rPr lang="en-US" dirty="0" smtClean="0"/>
              <a:t>Method Study Procedure</a:t>
            </a:r>
            <a:endParaRPr lang="en-US" dirty="0"/>
          </a:p>
        </p:txBody>
      </p:sp>
      <p:pic>
        <p:nvPicPr>
          <p:cNvPr id="6" name="Content Placeholder 5" descr="san2.jpg"/>
          <p:cNvPicPr>
            <a:picLocks noGrp="1" noChangeAspect="1"/>
          </p:cNvPicPr>
          <p:nvPr>
            <p:ph idx="1"/>
          </p:nvPr>
        </p:nvPicPr>
        <p:blipFill>
          <a:blip r:embed="rId2" cstate="print"/>
          <a:stretch>
            <a:fillRect/>
          </a:stretch>
        </p:blipFill>
        <p:spPr>
          <a:xfrm>
            <a:off x="2667000" y="1143000"/>
            <a:ext cx="3303915" cy="51054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018" y="-312216"/>
            <a:ext cx="8229600" cy="1173162"/>
          </a:xfrm>
        </p:spPr>
        <p:txBody>
          <a:bodyPr/>
          <a:lstStyle/>
          <a:p>
            <a:pPr algn="l"/>
            <a:r>
              <a:rPr lang="en-US" dirty="0" smtClean="0"/>
              <a:t>Symbol used in Process Chart</a:t>
            </a:r>
            <a:endParaRPr lang="en-US" dirty="0"/>
          </a:p>
        </p:txBody>
      </p:sp>
      <p:pic>
        <p:nvPicPr>
          <p:cNvPr id="4" name="Content Placeholder 3" descr="san4.jpg"/>
          <p:cNvPicPr>
            <a:picLocks noGrp="1" noChangeAspect="1"/>
          </p:cNvPicPr>
          <p:nvPr>
            <p:ph idx="1"/>
          </p:nvPr>
        </p:nvPicPr>
        <p:blipFill>
          <a:blip r:embed="rId2" cstate="print"/>
          <a:stretch>
            <a:fillRect/>
          </a:stretch>
        </p:blipFill>
        <p:spPr>
          <a:xfrm>
            <a:off x="1282890" y="764204"/>
            <a:ext cx="5803595" cy="5841312"/>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962" y="354842"/>
            <a:ext cx="8229600" cy="5923127"/>
          </a:xfrm>
        </p:spPr>
        <p:txBody>
          <a:bodyPr/>
          <a:lstStyle/>
          <a:p>
            <a:pPr>
              <a:buNone/>
            </a:pPr>
            <a:r>
              <a:rPr lang="en-US" u="sng" dirty="0" smtClean="0"/>
              <a:t>Process Chart:</a:t>
            </a:r>
          </a:p>
          <a:p>
            <a:pPr>
              <a:buNone/>
            </a:pPr>
            <a:r>
              <a:rPr lang="en-US" dirty="0" smtClean="0"/>
              <a:t>    It is a diagram which gives an overall view of the process. It helps in visualizing various possible alternations or improvements. A process chart records graphically, the operations connected with a process.</a:t>
            </a:r>
          </a:p>
          <a:p>
            <a:pPr>
              <a:buNone/>
            </a:pPr>
            <a:r>
              <a:rPr lang="en-US" dirty="0" smtClean="0"/>
              <a:t> 1.Outline process chart</a:t>
            </a:r>
          </a:p>
          <a:p>
            <a:pPr>
              <a:buNone/>
            </a:pPr>
            <a:r>
              <a:rPr lang="en-US" dirty="0" smtClean="0"/>
              <a:t>2.Flow process chart</a:t>
            </a:r>
          </a:p>
          <a:p>
            <a:pPr>
              <a:buNone/>
            </a:pPr>
            <a:r>
              <a:rPr lang="en-US" dirty="0" smtClean="0"/>
              <a:t>3.Two handed process chart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540" y="304800"/>
            <a:ext cx="8229600" cy="514066"/>
          </a:xfrm>
        </p:spPr>
        <p:txBody>
          <a:bodyPr>
            <a:normAutofit fontScale="90000"/>
          </a:bodyPr>
          <a:lstStyle/>
          <a:p>
            <a:pPr algn="l"/>
            <a:r>
              <a:rPr lang="en-US" dirty="0" smtClean="0"/>
              <a:t>Outline Process Chart</a:t>
            </a:r>
            <a:endParaRPr lang="en-US" dirty="0"/>
          </a:p>
        </p:txBody>
      </p:sp>
      <p:pic>
        <p:nvPicPr>
          <p:cNvPr id="4" name="Content Placeholder 3" descr="_20180405_130200.JPG"/>
          <p:cNvPicPr>
            <a:picLocks noGrp="1" noChangeAspect="1"/>
          </p:cNvPicPr>
          <p:nvPr>
            <p:ph idx="1"/>
          </p:nvPr>
        </p:nvPicPr>
        <p:blipFill>
          <a:blip r:embed="rId2" cstate="print"/>
          <a:stretch>
            <a:fillRect/>
          </a:stretch>
        </p:blipFill>
        <p:spPr>
          <a:xfrm>
            <a:off x="1651379" y="1303316"/>
            <a:ext cx="5435222" cy="5068198"/>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smtClean="0"/>
              <a:t>Flow Process chart</a:t>
            </a:r>
            <a:endParaRPr lang="en-US" dirty="0"/>
          </a:p>
        </p:txBody>
      </p:sp>
      <p:pic>
        <p:nvPicPr>
          <p:cNvPr id="4" name="Content Placeholder 3" descr="san7.jpg"/>
          <p:cNvPicPr>
            <a:picLocks noGrp="1" noChangeAspect="1"/>
          </p:cNvPicPr>
          <p:nvPr>
            <p:ph idx="1"/>
          </p:nvPr>
        </p:nvPicPr>
        <p:blipFill>
          <a:blip r:embed="rId2" cstate="print"/>
          <a:stretch>
            <a:fillRect/>
          </a:stretch>
        </p:blipFill>
        <p:spPr>
          <a:xfrm>
            <a:off x="1733266" y="1219200"/>
            <a:ext cx="5048779" cy="52578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u="sng" dirty="0" smtClean="0"/>
              <a:t>Two Handed Process Chart :</a:t>
            </a:r>
            <a:endParaRPr lang="en-US" u="sng" dirty="0"/>
          </a:p>
        </p:txBody>
      </p:sp>
      <p:pic>
        <p:nvPicPr>
          <p:cNvPr id="4" name="Content Placeholder 3" descr="san8.jpg"/>
          <p:cNvPicPr>
            <a:picLocks noGrp="1" noChangeAspect="1"/>
          </p:cNvPicPr>
          <p:nvPr>
            <p:ph idx="1"/>
          </p:nvPr>
        </p:nvPicPr>
        <p:blipFill>
          <a:blip r:embed="rId2" cstate="print"/>
          <a:stretch>
            <a:fillRect/>
          </a:stretch>
        </p:blipFill>
        <p:spPr>
          <a:xfrm>
            <a:off x="1219200" y="1600200"/>
            <a:ext cx="6505433" cy="4525963"/>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u="sng" dirty="0" smtClean="0"/>
              <a:t>FLOW DIAGRAM:</a:t>
            </a:r>
            <a:endParaRPr lang="en-US" u="sng" dirty="0"/>
          </a:p>
        </p:txBody>
      </p:sp>
      <p:pic>
        <p:nvPicPr>
          <p:cNvPr id="4" name="Content Placeholder 3" descr="SAN9.jpg"/>
          <p:cNvPicPr>
            <a:picLocks noGrp="1" noChangeAspect="1"/>
          </p:cNvPicPr>
          <p:nvPr>
            <p:ph idx="1"/>
          </p:nvPr>
        </p:nvPicPr>
        <p:blipFill>
          <a:blip r:embed="rId2" cstate="print"/>
          <a:stretch>
            <a:fillRect/>
          </a:stretch>
        </p:blipFill>
        <p:spPr>
          <a:xfrm>
            <a:off x="2242719" y="1600200"/>
            <a:ext cx="5249901" cy="50292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u="sng" dirty="0" smtClean="0"/>
              <a:t>Productivity</a:t>
            </a:r>
            <a:endParaRPr lang="en-US" u="sng" dirty="0"/>
          </a:p>
        </p:txBody>
      </p:sp>
      <p:sp>
        <p:nvSpPr>
          <p:cNvPr id="3" name="Content Placeholder 2"/>
          <p:cNvSpPr>
            <a:spLocks noGrp="1"/>
          </p:cNvSpPr>
          <p:nvPr>
            <p:ph idx="1"/>
          </p:nvPr>
        </p:nvSpPr>
        <p:spPr/>
        <p:txBody>
          <a:bodyPr/>
          <a:lstStyle/>
          <a:p>
            <a:r>
              <a:rPr lang="en-US" sz="2400" dirty="0" smtClean="0"/>
              <a:t>Productivity is the efficiency of the production system,which is expressed by the ratio between output and input.</a:t>
            </a:r>
          </a:p>
          <a:p>
            <a:pPr lvl="6">
              <a:buNone/>
            </a:pPr>
            <a:endParaRPr lang="en-US" sz="2400" dirty="0"/>
          </a:p>
          <a:p>
            <a:pPr lvl="6">
              <a:buNone/>
            </a:pPr>
            <a:r>
              <a:rPr lang="en-US" sz="2400" dirty="0" smtClean="0"/>
              <a:t>Quantity of goods and service produced</a:t>
            </a:r>
            <a:endParaRPr lang="en-US" sz="2400" dirty="0"/>
          </a:p>
          <a:p>
            <a:r>
              <a:rPr lang="en-US" i="1" dirty="0" smtClean="0"/>
              <a:t>Productivity= -------------------------------------</a:t>
            </a:r>
            <a:endParaRPr lang="en-US" i="1" dirty="0"/>
          </a:p>
          <a:p>
            <a:pPr lvl="6">
              <a:buNone/>
            </a:pPr>
            <a:r>
              <a:rPr lang="en-US" sz="2400" i="1" dirty="0" smtClean="0"/>
              <a:t>Amount</a:t>
            </a:r>
            <a:r>
              <a:rPr lang="en-US" i="1" dirty="0" smtClean="0"/>
              <a:t> of resource used</a:t>
            </a:r>
            <a:endParaRPr lang="en-US" i="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u="sng" dirty="0" smtClean="0"/>
              <a:t>String Diagram:</a:t>
            </a:r>
            <a:endParaRPr lang="en-US" u="sng" dirty="0"/>
          </a:p>
        </p:txBody>
      </p:sp>
      <p:pic>
        <p:nvPicPr>
          <p:cNvPr id="4" name="Content Placeholder 3" descr="SAN10.jpg"/>
          <p:cNvPicPr>
            <a:picLocks noGrp="1" noChangeAspect="1"/>
          </p:cNvPicPr>
          <p:nvPr>
            <p:ph idx="1"/>
          </p:nvPr>
        </p:nvPicPr>
        <p:blipFill>
          <a:blip r:embed="rId2" cstate="print"/>
          <a:stretch>
            <a:fillRect/>
          </a:stretch>
        </p:blipFill>
        <p:spPr>
          <a:xfrm>
            <a:off x="1782949" y="1600200"/>
            <a:ext cx="6528538" cy="49530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body" idx="1"/>
          </p:nvPr>
        </p:nvSpPr>
        <p:spPr>
          <a:xfrm>
            <a:off x="228600" y="1219200"/>
            <a:ext cx="8229600" cy="5638800"/>
          </a:xfrm>
        </p:spPr>
        <p:txBody>
          <a:bodyPr/>
          <a:lstStyle/>
          <a:p>
            <a:pPr eaLnBrk="1" hangingPunct="1">
              <a:lnSpc>
                <a:spcPct val="90000"/>
              </a:lnSpc>
              <a:buClr>
                <a:schemeClr val="tx1"/>
              </a:buClr>
              <a:buFont typeface="Wingdings" pitchFamily="2" charset="2"/>
              <a:buNone/>
              <a:defRPr/>
            </a:pPr>
            <a:endParaRPr lang="en-US" b="1" i="1" u="sng" dirty="0" smtClean="0"/>
          </a:p>
          <a:p>
            <a:pPr eaLnBrk="1" hangingPunct="1">
              <a:lnSpc>
                <a:spcPct val="90000"/>
              </a:lnSpc>
              <a:buClr>
                <a:schemeClr val="tx1"/>
              </a:buClr>
              <a:buFont typeface="Wingdings" pitchFamily="2" charset="2"/>
              <a:buNone/>
              <a:defRPr/>
            </a:pPr>
            <a:r>
              <a:rPr lang="en-US" b="1" i="1" dirty="0" smtClean="0"/>
              <a:t>       </a:t>
            </a:r>
            <a:r>
              <a:rPr lang="en-US" b="1" i="1" u="sng" dirty="0" smtClean="0"/>
              <a:t>PRODUCTION PLANNING AND              </a:t>
            </a:r>
          </a:p>
          <a:p>
            <a:pPr eaLnBrk="1" hangingPunct="1">
              <a:lnSpc>
                <a:spcPct val="90000"/>
              </a:lnSpc>
              <a:buClr>
                <a:schemeClr val="tx1"/>
              </a:buClr>
              <a:buFont typeface="Wingdings" pitchFamily="2" charset="2"/>
              <a:buNone/>
              <a:defRPr/>
            </a:pPr>
            <a:r>
              <a:rPr lang="en-US" b="1" i="1" dirty="0" smtClean="0"/>
              <a:t>                    </a:t>
            </a:r>
            <a:r>
              <a:rPr lang="en-US" b="1" i="1" u="sng" dirty="0" smtClean="0"/>
              <a:t>CONTROL</a:t>
            </a:r>
          </a:p>
          <a:p>
            <a:pPr eaLnBrk="1" hangingPunct="1">
              <a:lnSpc>
                <a:spcPct val="90000"/>
              </a:lnSpc>
              <a:buClr>
                <a:schemeClr val="tx1"/>
              </a:buClr>
              <a:buFont typeface="Wingdings" pitchFamily="2" charset="2"/>
              <a:buNone/>
              <a:defRPr/>
            </a:pPr>
            <a:endParaRPr lang="en-US" b="1" i="1" u="sng" dirty="0" smtClean="0"/>
          </a:p>
          <a:p>
            <a:pPr eaLnBrk="1" hangingPunct="1">
              <a:lnSpc>
                <a:spcPct val="90000"/>
              </a:lnSpc>
              <a:buClr>
                <a:schemeClr val="tx1"/>
              </a:buClr>
              <a:buFont typeface="Wingdings" pitchFamily="2" charset="2"/>
              <a:buNone/>
              <a:defRPr/>
            </a:pPr>
            <a:r>
              <a:rPr lang="en-US" b="1" i="1" dirty="0" smtClean="0"/>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0"/>
            <a:ext cx="8229600" cy="990600"/>
          </a:xfrm>
        </p:spPr>
        <p:txBody>
          <a:bodyPr/>
          <a:lstStyle/>
          <a:p>
            <a:pPr eaLnBrk="1" hangingPunct="1">
              <a:defRPr/>
            </a:pPr>
            <a:r>
              <a:rPr lang="en-US" smtClean="0"/>
              <a:t> </a:t>
            </a:r>
            <a:r>
              <a:rPr lang="en-US" b="0" i="1" u="sng" smtClean="0"/>
              <a:t>PRODUCTION PLANNING</a:t>
            </a:r>
          </a:p>
        </p:txBody>
      </p:sp>
      <p:sp>
        <p:nvSpPr>
          <p:cNvPr id="5123" name="Rectangle 3"/>
          <p:cNvSpPr>
            <a:spLocks noGrp="1" noChangeArrowheads="1"/>
          </p:cNvSpPr>
          <p:nvPr>
            <p:ph type="body" idx="1"/>
          </p:nvPr>
        </p:nvSpPr>
        <p:spPr>
          <a:xfrm>
            <a:off x="0" y="1219200"/>
            <a:ext cx="9144000" cy="5638800"/>
          </a:xfrm>
        </p:spPr>
        <p:txBody>
          <a:bodyPr/>
          <a:lstStyle/>
          <a:p>
            <a:pPr eaLnBrk="1" hangingPunct="1">
              <a:buClr>
                <a:schemeClr val="tx1"/>
              </a:buClr>
              <a:buFont typeface="Wingdings" pitchFamily="2" charset="2"/>
              <a:buNone/>
              <a:defRPr/>
            </a:pPr>
            <a:r>
              <a:rPr lang="en-US" sz="2800" b="1" i="1" u="sng" smtClean="0"/>
              <a:t>Meaning:-</a:t>
            </a:r>
            <a:endParaRPr lang="en-US" sz="2800" b="1" i="1" smtClean="0"/>
          </a:p>
          <a:p>
            <a:pPr eaLnBrk="1" hangingPunct="1">
              <a:buClr>
                <a:schemeClr val="tx1"/>
              </a:buClr>
              <a:buFont typeface="Wingdings" pitchFamily="2" charset="2"/>
              <a:buNone/>
              <a:defRPr/>
            </a:pPr>
            <a:r>
              <a:rPr lang="en-US" sz="2400" b="1" i="1" smtClean="0"/>
              <a:t>     Production planning involves management decisions on the resources that the firm will require for its manufacturing operations and the selection of these resources to produce the desired goods at the appropriate time and at the least possible cost.</a:t>
            </a:r>
          </a:p>
          <a:p>
            <a:pPr eaLnBrk="1" hangingPunct="1">
              <a:buClr>
                <a:schemeClr val="tx1"/>
              </a:buClr>
              <a:buFont typeface="Wingdings" pitchFamily="2" charset="2"/>
              <a:buNone/>
              <a:defRPr/>
            </a:pPr>
            <a:endParaRPr lang="en-US" sz="2400" b="1" i="1" smtClean="0"/>
          </a:p>
          <a:p>
            <a:pPr eaLnBrk="1" hangingPunct="1">
              <a:buClr>
                <a:schemeClr val="tx1"/>
              </a:buClr>
              <a:buFont typeface="Wingdings" pitchFamily="2" charset="2"/>
              <a:buNone/>
              <a:defRPr/>
            </a:pPr>
            <a:endParaRPr lang="en-US" sz="2400" b="1" i="1" u="sng" smtClean="0"/>
          </a:p>
          <a:p>
            <a:pPr eaLnBrk="1" hangingPunct="1">
              <a:buClr>
                <a:schemeClr val="tx1"/>
              </a:buClr>
              <a:buFont typeface="Wingdings" pitchFamily="2" charset="2"/>
              <a:buNone/>
              <a:defRPr/>
            </a:pPr>
            <a:r>
              <a:rPr lang="en-US" sz="2800" b="1" i="1" u="sng" smtClean="0"/>
              <a:t>Definition:-</a:t>
            </a:r>
            <a:endParaRPr lang="en-US" sz="2800" b="1" i="1" smtClean="0"/>
          </a:p>
          <a:p>
            <a:pPr eaLnBrk="1" hangingPunct="1">
              <a:buClr>
                <a:schemeClr val="tx1"/>
              </a:buClr>
              <a:buFont typeface="Wingdings" pitchFamily="2" charset="2"/>
              <a:buNone/>
              <a:defRPr/>
            </a:pPr>
            <a:r>
              <a:rPr lang="en-US" sz="2800" b="1" i="1" smtClean="0"/>
              <a:t>      </a:t>
            </a:r>
            <a:r>
              <a:rPr lang="en-US" sz="2400" b="1" i="1" smtClean="0"/>
              <a:t>"The planning of industrial operations involves four considerations, namely, what work shall be done, how the work shall be done and lastly, when the work shall be done          </a:t>
            </a:r>
            <a:r>
              <a:rPr lang="en-US" sz="2400" b="1" i="1" u="sng" smtClean="0"/>
              <a:t>- kimball and kimball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defRPr/>
            </a:pPr>
            <a:r>
              <a:rPr lang="en-US" sz="4000" b="0" i="1" u="sng" smtClean="0"/>
              <a:t>OBJECTIVES OF PRODUCTION PLANNING</a:t>
            </a:r>
          </a:p>
        </p:txBody>
      </p:sp>
      <p:sp>
        <p:nvSpPr>
          <p:cNvPr id="6147" name="Rectangle 3"/>
          <p:cNvSpPr>
            <a:spLocks noGrp="1" noChangeArrowheads="1"/>
          </p:cNvSpPr>
          <p:nvPr>
            <p:ph type="body" idx="1"/>
          </p:nvPr>
        </p:nvSpPr>
        <p:spPr>
          <a:xfrm>
            <a:off x="304800" y="1752600"/>
            <a:ext cx="8382000" cy="4419600"/>
          </a:xfrm>
        </p:spPr>
        <p:txBody>
          <a:bodyPr/>
          <a:lstStyle/>
          <a:p>
            <a:pPr eaLnBrk="1" hangingPunct="1">
              <a:lnSpc>
                <a:spcPct val="80000"/>
              </a:lnSpc>
              <a:buClr>
                <a:schemeClr val="tx1"/>
              </a:buClr>
              <a:buFont typeface="Wingdings" pitchFamily="2" charset="2"/>
              <a:buNone/>
              <a:defRPr/>
            </a:pPr>
            <a:r>
              <a:rPr lang="en-US" sz="2000" b="1" i="1" smtClean="0"/>
              <a:t>1.To determine the requirements of men, material and equipment.</a:t>
            </a:r>
          </a:p>
          <a:p>
            <a:pPr eaLnBrk="1" hangingPunct="1">
              <a:lnSpc>
                <a:spcPct val="80000"/>
              </a:lnSpc>
              <a:buClr>
                <a:schemeClr val="tx1"/>
              </a:buClr>
              <a:buFont typeface="Wingdings" pitchFamily="2" charset="2"/>
              <a:buNone/>
              <a:defRPr/>
            </a:pPr>
            <a:r>
              <a:rPr lang="en-US" sz="2000" b="1" i="1" smtClean="0"/>
              <a:t>2.Arranging production schedules according to the needs of </a:t>
            </a:r>
          </a:p>
          <a:p>
            <a:pPr eaLnBrk="1" hangingPunct="1">
              <a:lnSpc>
                <a:spcPct val="80000"/>
              </a:lnSpc>
              <a:buClr>
                <a:schemeClr val="tx1"/>
              </a:buClr>
              <a:buFont typeface="Wingdings" pitchFamily="2" charset="2"/>
              <a:buNone/>
              <a:defRPr/>
            </a:pPr>
            <a:r>
              <a:rPr lang="en-US" sz="2000" b="1" i="1" smtClean="0"/>
              <a:t>marketing demand.</a:t>
            </a:r>
          </a:p>
          <a:p>
            <a:pPr eaLnBrk="1" hangingPunct="1">
              <a:lnSpc>
                <a:spcPct val="80000"/>
              </a:lnSpc>
              <a:buClr>
                <a:schemeClr val="tx1"/>
              </a:buClr>
              <a:buFont typeface="Wingdings" pitchFamily="2" charset="2"/>
              <a:buNone/>
              <a:defRPr/>
            </a:pPr>
            <a:r>
              <a:rPr lang="en-US" sz="2000" b="1" i="1" smtClean="0"/>
              <a:t>3.Arranging various inputs at a right time and in right quantity.</a:t>
            </a:r>
          </a:p>
          <a:p>
            <a:pPr eaLnBrk="1" hangingPunct="1">
              <a:lnSpc>
                <a:spcPct val="80000"/>
              </a:lnSpc>
              <a:buClr>
                <a:schemeClr val="tx1"/>
              </a:buClr>
              <a:buFont typeface="Wingdings" pitchFamily="2" charset="2"/>
              <a:buNone/>
              <a:defRPr/>
            </a:pPr>
            <a:r>
              <a:rPr lang="en-US" sz="2000" b="1" i="1" smtClean="0"/>
              <a:t>4.Making most economical use of various inputs.</a:t>
            </a:r>
          </a:p>
          <a:p>
            <a:pPr eaLnBrk="1" hangingPunct="1">
              <a:lnSpc>
                <a:spcPct val="80000"/>
              </a:lnSpc>
              <a:buClr>
                <a:schemeClr val="tx1"/>
              </a:buClr>
              <a:buFont typeface="Wingdings" pitchFamily="2" charset="2"/>
              <a:buNone/>
              <a:defRPr/>
            </a:pPr>
            <a:r>
              <a:rPr lang="en-US" sz="2000" b="1" i="1" smtClean="0"/>
              <a:t>5.To achieve coordination among various departments relating </a:t>
            </a:r>
          </a:p>
          <a:p>
            <a:pPr eaLnBrk="1" hangingPunct="1">
              <a:lnSpc>
                <a:spcPct val="80000"/>
              </a:lnSpc>
              <a:buClr>
                <a:schemeClr val="tx1"/>
              </a:buClr>
              <a:buFont typeface="Wingdings" pitchFamily="2" charset="2"/>
              <a:buNone/>
              <a:defRPr/>
            </a:pPr>
            <a:r>
              <a:rPr lang="en-US" sz="2000" b="1" i="1" smtClean="0"/>
              <a:t>to production.</a:t>
            </a:r>
          </a:p>
          <a:p>
            <a:pPr eaLnBrk="1" hangingPunct="1">
              <a:lnSpc>
                <a:spcPct val="80000"/>
              </a:lnSpc>
              <a:buClr>
                <a:schemeClr val="tx1"/>
              </a:buClr>
              <a:buFont typeface="Wingdings" pitchFamily="2" charset="2"/>
              <a:buNone/>
              <a:defRPr/>
            </a:pPr>
            <a:r>
              <a:rPr lang="en-US" sz="2000" b="1" i="1" smtClean="0"/>
              <a:t>6.To make all arrangements to remove possible obstacles in the</a:t>
            </a:r>
          </a:p>
          <a:p>
            <a:pPr eaLnBrk="1" hangingPunct="1">
              <a:lnSpc>
                <a:spcPct val="80000"/>
              </a:lnSpc>
              <a:buClr>
                <a:schemeClr val="tx1"/>
              </a:buClr>
              <a:buFont typeface="Wingdings" pitchFamily="2" charset="2"/>
              <a:buNone/>
              <a:defRPr/>
            </a:pPr>
            <a:r>
              <a:rPr lang="en-US" sz="2000" b="1" i="1" smtClean="0"/>
              <a:t>way of smooth production.</a:t>
            </a:r>
          </a:p>
          <a:p>
            <a:pPr eaLnBrk="1" hangingPunct="1">
              <a:lnSpc>
                <a:spcPct val="80000"/>
              </a:lnSpc>
              <a:buClr>
                <a:schemeClr val="tx1"/>
              </a:buClr>
              <a:buFont typeface="Wingdings" pitchFamily="2" charset="2"/>
              <a:buNone/>
              <a:defRPr/>
            </a:pPr>
            <a:r>
              <a:rPr lang="en-US" sz="2000" b="1" i="1" smtClean="0"/>
              <a:t>7.To achieve economy in production cost and time.</a:t>
            </a:r>
          </a:p>
          <a:p>
            <a:pPr eaLnBrk="1" hangingPunct="1">
              <a:lnSpc>
                <a:spcPct val="80000"/>
              </a:lnSpc>
              <a:buClr>
                <a:schemeClr val="tx1"/>
              </a:buClr>
              <a:buFont typeface="Wingdings" pitchFamily="2" charset="2"/>
              <a:buNone/>
              <a:defRPr/>
            </a:pPr>
            <a:r>
              <a:rPr lang="en-US" sz="2000" b="1" i="1" smtClean="0"/>
              <a:t>8.To operate plant at planned level of efficiency.</a:t>
            </a:r>
          </a:p>
          <a:p>
            <a:pPr eaLnBrk="1" hangingPunct="1">
              <a:lnSpc>
                <a:spcPct val="80000"/>
              </a:lnSpc>
              <a:buClr>
                <a:schemeClr val="tx1"/>
              </a:buClr>
              <a:buFont typeface="Wingdings" pitchFamily="2" charset="2"/>
              <a:buNone/>
              <a:defRPr/>
            </a:pPr>
            <a:r>
              <a:rPr lang="en-US" sz="2000" b="1" i="1" smtClean="0"/>
              <a:t>9.Making efforts to achieve production targets in time.</a:t>
            </a:r>
          </a:p>
          <a:p>
            <a:pPr eaLnBrk="1" hangingPunct="1">
              <a:lnSpc>
                <a:spcPct val="80000"/>
              </a:lnSpc>
              <a:buClr>
                <a:schemeClr val="tx1"/>
              </a:buClr>
              <a:buFont typeface="Wingdings" pitchFamily="2" charset="2"/>
              <a:buNone/>
              <a:defRPr/>
            </a:pPr>
            <a:r>
              <a:rPr lang="en-US" sz="2000" b="1" i="1" smtClean="0"/>
              <a:t>10.Providing for adequate stocks for meeting contingencies.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smtClean="0"/>
              <a:t> </a:t>
            </a:r>
            <a:r>
              <a:rPr lang="en-US" b="0" i="1" u="sng" smtClean="0"/>
              <a:t>PRODUCTION CONTROL</a:t>
            </a:r>
          </a:p>
        </p:txBody>
      </p:sp>
      <p:sp>
        <p:nvSpPr>
          <p:cNvPr id="7171" name="Rectangle 3"/>
          <p:cNvSpPr>
            <a:spLocks noGrp="1" noChangeArrowheads="1"/>
          </p:cNvSpPr>
          <p:nvPr>
            <p:ph type="body" idx="1"/>
          </p:nvPr>
        </p:nvSpPr>
        <p:spPr>
          <a:xfrm>
            <a:off x="0" y="1600200"/>
            <a:ext cx="8686800" cy="5257800"/>
          </a:xfrm>
        </p:spPr>
        <p:txBody>
          <a:bodyPr/>
          <a:lstStyle/>
          <a:p>
            <a:pPr eaLnBrk="1" hangingPunct="1">
              <a:buClr>
                <a:schemeClr val="tx1"/>
              </a:buClr>
              <a:buFont typeface="Wingdings" pitchFamily="2" charset="2"/>
              <a:buNone/>
              <a:defRPr/>
            </a:pPr>
            <a:r>
              <a:rPr lang="en-US" sz="2800" b="1" i="1" u="sng" smtClean="0"/>
              <a:t>Meaning:-</a:t>
            </a:r>
            <a:endParaRPr lang="en-US" sz="2800" b="1" i="1" smtClean="0"/>
          </a:p>
          <a:p>
            <a:pPr eaLnBrk="1" hangingPunct="1">
              <a:buClr>
                <a:schemeClr val="tx1"/>
              </a:buClr>
              <a:buFont typeface="Wingdings" pitchFamily="2" charset="2"/>
              <a:buNone/>
              <a:defRPr/>
            </a:pPr>
            <a:r>
              <a:rPr lang="en-US" sz="2400" b="1" i="1" smtClean="0"/>
              <a:t>    Production control guides and directs flow of production so that products are manufactured in a best way and conform to a planned schedule and are of the right quality.Control facilitates the task of manufacturing and see that every theme goes as per the plan.</a:t>
            </a:r>
            <a:endParaRPr lang="en-US" sz="2400" b="1" i="1" u="sng" smtClean="0"/>
          </a:p>
          <a:p>
            <a:pPr eaLnBrk="1" hangingPunct="1">
              <a:buClr>
                <a:schemeClr val="tx1"/>
              </a:buClr>
              <a:buFont typeface="Wingdings" pitchFamily="2" charset="2"/>
              <a:buNone/>
              <a:defRPr/>
            </a:pPr>
            <a:r>
              <a:rPr lang="en-US" sz="2800" b="1" i="1" u="sng" smtClean="0"/>
              <a:t>Definition:-</a:t>
            </a:r>
            <a:endParaRPr lang="en-US" sz="2800" b="1" i="1" smtClean="0"/>
          </a:p>
          <a:p>
            <a:pPr eaLnBrk="1" hangingPunct="1">
              <a:buClr>
                <a:schemeClr val="tx1"/>
              </a:buClr>
              <a:buFont typeface="Wingdings" pitchFamily="2" charset="2"/>
              <a:buNone/>
              <a:defRPr/>
            </a:pPr>
            <a:r>
              <a:rPr lang="en-US" sz="2800" b="1" i="1" smtClean="0"/>
              <a:t> </a:t>
            </a:r>
            <a:r>
              <a:rPr lang="en-US" sz="2400" b="1" i="1" smtClean="0"/>
              <a:t>"Production control refers to ensuring that all  which occurs is in accordance with the rules established and instructions issued.“</a:t>
            </a:r>
          </a:p>
          <a:p>
            <a:pPr eaLnBrk="1" hangingPunct="1">
              <a:buClr>
                <a:schemeClr val="tx1"/>
              </a:buClr>
              <a:buFont typeface="Wingdings" pitchFamily="2" charset="2"/>
              <a:buNone/>
              <a:defRPr/>
            </a:pPr>
            <a:r>
              <a:rPr lang="en-US" sz="2800" b="1" i="1" smtClean="0"/>
              <a:t>                                                      </a:t>
            </a:r>
            <a:r>
              <a:rPr lang="en-US" sz="2800" b="1" i="1" u="sng" smtClean="0"/>
              <a:t>-HENRY FAYOL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defRPr/>
            </a:pPr>
            <a:r>
              <a:rPr lang="en-US" sz="4000" b="0" i="1" u="sng" smtClean="0"/>
              <a:t>OBJECTIVES OF PRODUCTION CONTROL</a:t>
            </a:r>
          </a:p>
        </p:txBody>
      </p:sp>
      <p:sp>
        <p:nvSpPr>
          <p:cNvPr id="8195" name="Rectangle 3"/>
          <p:cNvSpPr>
            <a:spLocks noGrp="1" noChangeArrowheads="1"/>
          </p:cNvSpPr>
          <p:nvPr>
            <p:ph type="body" idx="1"/>
          </p:nvPr>
        </p:nvSpPr>
        <p:spPr>
          <a:xfrm>
            <a:off x="457200" y="1828800"/>
            <a:ext cx="8229600" cy="4572000"/>
          </a:xfrm>
        </p:spPr>
        <p:txBody>
          <a:bodyPr/>
          <a:lstStyle/>
          <a:p>
            <a:pPr eaLnBrk="1" hangingPunct="1">
              <a:lnSpc>
                <a:spcPct val="80000"/>
              </a:lnSpc>
              <a:buClr>
                <a:schemeClr val="tx1"/>
              </a:buClr>
              <a:buFont typeface="Wingdings" pitchFamily="2" charset="2"/>
              <a:buNone/>
              <a:defRPr/>
            </a:pPr>
            <a:r>
              <a:rPr lang="en-US" sz="2000" b="1" i="1" smtClean="0"/>
              <a:t>1.To implement production plans by issuing orders </a:t>
            </a:r>
          </a:p>
          <a:p>
            <a:pPr eaLnBrk="1" hangingPunct="1">
              <a:lnSpc>
                <a:spcPct val="80000"/>
              </a:lnSpc>
              <a:buClr>
                <a:schemeClr val="tx1"/>
              </a:buClr>
              <a:buFont typeface="Wingdings" pitchFamily="2" charset="2"/>
              <a:buNone/>
              <a:defRPr/>
            </a:pPr>
            <a:r>
              <a:rPr lang="en-US" sz="2000" b="1" i="1" smtClean="0"/>
              <a:t>to those who are supposed to implement them.</a:t>
            </a:r>
          </a:p>
          <a:p>
            <a:pPr eaLnBrk="1" hangingPunct="1">
              <a:lnSpc>
                <a:spcPct val="80000"/>
              </a:lnSpc>
              <a:buClr>
                <a:schemeClr val="tx1"/>
              </a:buClr>
              <a:buFont typeface="Wingdings" pitchFamily="2" charset="2"/>
              <a:buNone/>
              <a:defRPr/>
            </a:pPr>
            <a:r>
              <a:rPr lang="en-US" sz="2000" b="1" i="1" smtClean="0"/>
              <a:t>2.To ensure that various inputs like men, machine,</a:t>
            </a:r>
          </a:p>
          <a:p>
            <a:pPr eaLnBrk="1" hangingPunct="1">
              <a:lnSpc>
                <a:spcPct val="80000"/>
              </a:lnSpc>
              <a:buClr>
                <a:schemeClr val="tx1"/>
              </a:buClr>
              <a:buFont typeface="Wingdings" pitchFamily="2" charset="2"/>
              <a:buNone/>
              <a:defRPr/>
            </a:pPr>
            <a:r>
              <a:rPr lang="en-US" sz="2000" b="1" i="1" smtClean="0"/>
              <a:t>materials etc. are available in the required quantity </a:t>
            </a:r>
          </a:p>
          <a:p>
            <a:pPr eaLnBrk="1" hangingPunct="1">
              <a:lnSpc>
                <a:spcPct val="80000"/>
              </a:lnSpc>
              <a:buClr>
                <a:schemeClr val="tx1"/>
              </a:buClr>
              <a:buFont typeface="Wingdings" pitchFamily="2" charset="2"/>
              <a:buNone/>
              <a:defRPr/>
            </a:pPr>
            <a:r>
              <a:rPr lang="en-US" sz="2000" b="1" i="1" smtClean="0"/>
              <a:t>and quality.</a:t>
            </a:r>
          </a:p>
          <a:p>
            <a:pPr eaLnBrk="1" hangingPunct="1">
              <a:lnSpc>
                <a:spcPct val="80000"/>
              </a:lnSpc>
              <a:buClr>
                <a:schemeClr val="tx1"/>
              </a:buClr>
              <a:buFont typeface="Wingdings" pitchFamily="2" charset="2"/>
              <a:buNone/>
              <a:defRPr/>
            </a:pPr>
            <a:r>
              <a:rPr lang="en-US" sz="2000" b="1" i="1" smtClean="0"/>
              <a:t>3.Making efforts to adhere to the production schedules.</a:t>
            </a:r>
          </a:p>
          <a:p>
            <a:pPr eaLnBrk="1" hangingPunct="1">
              <a:lnSpc>
                <a:spcPct val="80000"/>
              </a:lnSpc>
              <a:buClr>
                <a:schemeClr val="tx1"/>
              </a:buClr>
              <a:buFont typeface="Wingdings" pitchFamily="2" charset="2"/>
              <a:buNone/>
              <a:defRPr/>
            </a:pPr>
            <a:r>
              <a:rPr lang="en-US" sz="2000" b="1" i="1" smtClean="0"/>
              <a:t>4.To ensure that goods are produced according to the </a:t>
            </a:r>
          </a:p>
          <a:p>
            <a:pPr eaLnBrk="1" hangingPunct="1">
              <a:lnSpc>
                <a:spcPct val="80000"/>
              </a:lnSpc>
              <a:buClr>
                <a:schemeClr val="tx1"/>
              </a:buClr>
              <a:buFont typeface="Wingdings" pitchFamily="2" charset="2"/>
              <a:buNone/>
              <a:defRPr/>
            </a:pPr>
            <a:r>
              <a:rPr lang="en-US" sz="2000" b="1" i="1" smtClean="0"/>
              <a:t>prescribed standards and quality norms.</a:t>
            </a:r>
          </a:p>
          <a:p>
            <a:pPr eaLnBrk="1" hangingPunct="1">
              <a:lnSpc>
                <a:spcPct val="80000"/>
              </a:lnSpc>
              <a:buClr>
                <a:schemeClr val="tx1"/>
              </a:buClr>
              <a:buFont typeface="Wingdings" pitchFamily="2" charset="2"/>
              <a:buNone/>
              <a:defRPr/>
            </a:pPr>
            <a:r>
              <a:rPr lang="en-US" sz="2000" b="1" i="1" smtClean="0"/>
              <a:t>5.To undertake the best and most economic production </a:t>
            </a:r>
          </a:p>
          <a:p>
            <a:pPr eaLnBrk="1" hangingPunct="1">
              <a:lnSpc>
                <a:spcPct val="80000"/>
              </a:lnSpc>
              <a:buClr>
                <a:schemeClr val="tx1"/>
              </a:buClr>
              <a:buFont typeface="Wingdings" pitchFamily="2" charset="2"/>
              <a:buNone/>
              <a:defRPr/>
            </a:pPr>
            <a:r>
              <a:rPr lang="en-US" sz="2000" b="1" i="1" smtClean="0"/>
              <a:t>policies.</a:t>
            </a:r>
          </a:p>
          <a:p>
            <a:pPr eaLnBrk="1" hangingPunct="1">
              <a:lnSpc>
                <a:spcPct val="80000"/>
              </a:lnSpc>
              <a:buClr>
                <a:schemeClr val="tx1"/>
              </a:buClr>
              <a:buFont typeface="Wingdings" pitchFamily="2" charset="2"/>
              <a:buNone/>
              <a:defRPr/>
            </a:pPr>
            <a:r>
              <a:rPr lang="en-US" sz="2000" b="1" i="1" smtClean="0"/>
              <a:t>6.To introduce a proper system of quality control.</a:t>
            </a:r>
          </a:p>
          <a:p>
            <a:pPr eaLnBrk="1" hangingPunct="1">
              <a:lnSpc>
                <a:spcPct val="80000"/>
              </a:lnSpc>
              <a:buClr>
                <a:schemeClr val="tx1"/>
              </a:buClr>
              <a:buFont typeface="Wingdings" pitchFamily="2" charset="2"/>
              <a:buNone/>
              <a:defRPr/>
            </a:pPr>
            <a:r>
              <a:rPr lang="en-US" sz="2000" b="1" i="1" smtClean="0"/>
              <a:t>7.To ensure rapid turnover of production and minimizing </a:t>
            </a:r>
          </a:p>
          <a:p>
            <a:pPr eaLnBrk="1" hangingPunct="1">
              <a:lnSpc>
                <a:spcPct val="80000"/>
              </a:lnSpc>
              <a:buClr>
                <a:schemeClr val="tx1"/>
              </a:buClr>
              <a:buFont typeface="Wingdings" pitchFamily="2" charset="2"/>
              <a:buNone/>
              <a:defRPr/>
            </a:pPr>
            <a:r>
              <a:rPr lang="en-US" sz="2000" b="1" i="1" smtClean="0"/>
              <a:t>of inventories of raw materials and finished products.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defRPr/>
            </a:pPr>
            <a:r>
              <a:rPr lang="en-US" sz="4000" b="0" i="1" u="sng" smtClean="0"/>
              <a:t>PRODUCTION PLANNING AND CONTROL</a:t>
            </a:r>
          </a:p>
        </p:txBody>
      </p:sp>
      <p:sp>
        <p:nvSpPr>
          <p:cNvPr id="9219" name="Rectangle 3"/>
          <p:cNvSpPr>
            <a:spLocks noGrp="1" noChangeArrowheads="1"/>
          </p:cNvSpPr>
          <p:nvPr>
            <p:ph type="body" idx="1"/>
          </p:nvPr>
        </p:nvSpPr>
        <p:spPr>
          <a:xfrm>
            <a:off x="0" y="1752600"/>
            <a:ext cx="8686800" cy="5105400"/>
          </a:xfrm>
        </p:spPr>
        <p:txBody>
          <a:bodyPr/>
          <a:lstStyle/>
          <a:p>
            <a:pPr marL="838200" lvl="1" indent="-381000" eaLnBrk="1" hangingPunct="1">
              <a:lnSpc>
                <a:spcPct val="90000"/>
              </a:lnSpc>
              <a:buClr>
                <a:schemeClr val="tx1"/>
              </a:buClr>
              <a:buFont typeface="Wingdings" pitchFamily="2" charset="2"/>
              <a:buNone/>
              <a:defRPr/>
            </a:pPr>
            <a:r>
              <a:rPr lang="en-US" b="1" i="1" u="sng" smtClean="0"/>
              <a:t>Meaning:-</a:t>
            </a:r>
          </a:p>
          <a:p>
            <a:pPr marL="838200" lvl="1" indent="-381000" eaLnBrk="1" hangingPunct="1">
              <a:lnSpc>
                <a:spcPct val="90000"/>
              </a:lnSpc>
              <a:buClr>
                <a:schemeClr val="tx1"/>
              </a:buClr>
              <a:buFont typeface="Wingdings" pitchFamily="2" charset="2"/>
              <a:buNone/>
              <a:defRPr/>
            </a:pPr>
            <a:r>
              <a:rPr lang="en-US" sz="2400" b="1" i="1" smtClean="0"/>
              <a:t>     Production planning and control is concerned with directing production along the lines set by the planning department</a:t>
            </a:r>
            <a:r>
              <a:rPr lang="en-US" sz="2000" b="1" i="1" smtClean="0"/>
              <a:t>.</a:t>
            </a:r>
          </a:p>
          <a:p>
            <a:pPr marL="838200" lvl="1" indent="-381000" eaLnBrk="1" hangingPunct="1">
              <a:lnSpc>
                <a:spcPct val="90000"/>
              </a:lnSpc>
              <a:buClr>
                <a:schemeClr val="tx1"/>
              </a:buClr>
              <a:buFont typeface="Wingdings" pitchFamily="2" charset="2"/>
              <a:buNone/>
              <a:defRPr/>
            </a:pPr>
            <a:endParaRPr lang="en-US" sz="2000" b="1" i="1" u="sng" smtClean="0"/>
          </a:p>
          <a:p>
            <a:pPr marL="457200" indent="-457200" eaLnBrk="1" hangingPunct="1">
              <a:lnSpc>
                <a:spcPct val="90000"/>
              </a:lnSpc>
              <a:buClr>
                <a:schemeClr val="tx1"/>
              </a:buClr>
              <a:buFont typeface="Wingdings" pitchFamily="2" charset="2"/>
              <a:buNone/>
              <a:defRPr/>
            </a:pPr>
            <a:r>
              <a:rPr lang="en-US" sz="2400" b="1" i="1" u="sng" smtClean="0"/>
              <a:t>Definition:-</a:t>
            </a:r>
            <a:endParaRPr lang="en-US" sz="2400" b="1" i="1" smtClean="0"/>
          </a:p>
          <a:p>
            <a:pPr marL="457200" indent="-457200" eaLnBrk="1" hangingPunct="1">
              <a:lnSpc>
                <a:spcPct val="90000"/>
              </a:lnSpc>
              <a:buClr>
                <a:schemeClr val="tx1"/>
              </a:buClr>
              <a:buFont typeface="Wingdings" pitchFamily="2" charset="2"/>
              <a:buNone/>
              <a:defRPr/>
            </a:pPr>
            <a:r>
              <a:rPr lang="en-US" sz="2400" b="1" i="1" smtClean="0"/>
              <a:t>"Production planning and control is the co-ordination of series of functions according to a plan which will economically utilize the plant facilities and regulate the orderly movement of goods through the entire manufacturing cycle from the procurement of all materials to the shipping of finished goods at a predetermined rate."</a:t>
            </a:r>
          </a:p>
          <a:p>
            <a:pPr marL="457200" indent="-457200" eaLnBrk="1" hangingPunct="1">
              <a:lnSpc>
                <a:spcPct val="90000"/>
              </a:lnSpc>
              <a:buClr>
                <a:schemeClr val="tx1"/>
              </a:buClr>
              <a:buFont typeface="Wingdings" pitchFamily="2" charset="2"/>
              <a:buNone/>
              <a:defRPr/>
            </a:pPr>
            <a:r>
              <a:rPr lang="en-US" sz="2400" b="1" i="1" smtClean="0"/>
              <a:t>                                     </a:t>
            </a:r>
            <a:r>
              <a:rPr lang="en-US" sz="2400" b="1" i="1" u="sng" smtClean="0"/>
              <a:t>-CHARLES A. KOEPKE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990600"/>
          </a:xfrm>
        </p:spPr>
        <p:txBody>
          <a:bodyPr>
            <a:normAutofit fontScale="90000"/>
          </a:bodyPr>
          <a:lstStyle/>
          <a:p>
            <a:pPr eaLnBrk="1" hangingPunct="1">
              <a:defRPr/>
            </a:pPr>
            <a:r>
              <a:rPr lang="en-US" sz="4000" smtClean="0"/>
              <a:t> </a:t>
            </a:r>
            <a:r>
              <a:rPr lang="en-US" sz="2400" b="0" i="1" u="sng" smtClean="0"/>
              <a:t>CHARACTERISTICS OF </a:t>
            </a:r>
            <a:br>
              <a:rPr lang="en-US" sz="2400" b="0" i="1" u="sng" smtClean="0"/>
            </a:br>
            <a:r>
              <a:rPr lang="en-US" sz="2400" b="0" i="1" u="sng" smtClean="0"/>
              <a:t>PRODUCTION PLANNING AND CONTROL</a:t>
            </a:r>
          </a:p>
        </p:txBody>
      </p:sp>
      <p:sp>
        <p:nvSpPr>
          <p:cNvPr id="10243" name="Rectangle 3"/>
          <p:cNvSpPr>
            <a:spLocks noGrp="1" noChangeArrowheads="1"/>
          </p:cNvSpPr>
          <p:nvPr>
            <p:ph type="body" idx="1"/>
          </p:nvPr>
        </p:nvSpPr>
        <p:spPr>
          <a:xfrm>
            <a:off x="0" y="1295400"/>
            <a:ext cx="9144000" cy="5562600"/>
          </a:xfrm>
        </p:spPr>
        <p:txBody>
          <a:bodyPr/>
          <a:lstStyle/>
          <a:p>
            <a:pPr eaLnBrk="1" hangingPunct="1">
              <a:lnSpc>
                <a:spcPct val="80000"/>
              </a:lnSpc>
              <a:buClr>
                <a:schemeClr val="tx1"/>
              </a:buClr>
              <a:buFont typeface="Wingdings" pitchFamily="2" charset="2"/>
              <a:buNone/>
              <a:defRPr/>
            </a:pPr>
            <a:r>
              <a:rPr lang="en-US" sz="2400" b="1" i="1" smtClean="0"/>
              <a:t>1. It is the planning and control of manufacturing process </a:t>
            </a:r>
          </a:p>
          <a:p>
            <a:pPr eaLnBrk="1" hangingPunct="1">
              <a:lnSpc>
                <a:spcPct val="80000"/>
              </a:lnSpc>
              <a:buClr>
                <a:schemeClr val="tx1"/>
              </a:buClr>
              <a:buFont typeface="Wingdings" pitchFamily="2" charset="2"/>
              <a:buNone/>
              <a:defRPr/>
            </a:pPr>
            <a:r>
              <a:rPr lang="en-US" sz="2400" b="1" i="1" smtClean="0"/>
              <a:t>in an enterprise.</a:t>
            </a:r>
          </a:p>
          <a:p>
            <a:pPr eaLnBrk="1" hangingPunct="1">
              <a:lnSpc>
                <a:spcPct val="80000"/>
              </a:lnSpc>
              <a:buClr>
                <a:schemeClr val="tx1"/>
              </a:buClr>
              <a:buFont typeface="Wingdings" pitchFamily="2" charset="2"/>
              <a:buNone/>
              <a:defRPr/>
            </a:pPr>
            <a:r>
              <a:rPr lang="en-US" sz="2400" b="1" i="1" smtClean="0"/>
              <a:t>2.Questions like-what is to be manufactured?  when it is tobe manufactured? etc.</a:t>
            </a:r>
          </a:p>
          <a:p>
            <a:pPr eaLnBrk="1" hangingPunct="1">
              <a:lnSpc>
                <a:spcPct val="80000"/>
              </a:lnSpc>
              <a:buClr>
                <a:schemeClr val="tx1"/>
              </a:buClr>
              <a:buFont typeface="Wingdings" pitchFamily="2" charset="2"/>
              <a:buNone/>
              <a:defRPr/>
            </a:pPr>
            <a:r>
              <a:rPr lang="en-US" sz="2400" b="1" i="1" smtClean="0"/>
              <a:t>3.All types of inputs like materials,men,machines are </a:t>
            </a:r>
          </a:p>
          <a:p>
            <a:pPr eaLnBrk="1" hangingPunct="1">
              <a:lnSpc>
                <a:spcPct val="80000"/>
              </a:lnSpc>
              <a:buClr>
                <a:schemeClr val="tx1"/>
              </a:buClr>
              <a:buFont typeface="Wingdings" pitchFamily="2" charset="2"/>
              <a:buNone/>
              <a:defRPr/>
            </a:pPr>
            <a:r>
              <a:rPr lang="en-US" sz="2400" b="1" i="1" smtClean="0"/>
              <a:t>efficiently used for maintaining efficiency of manufacturing </a:t>
            </a:r>
          </a:p>
          <a:p>
            <a:pPr eaLnBrk="1" hangingPunct="1">
              <a:lnSpc>
                <a:spcPct val="80000"/>
              </a:lnSpc>
              <a:buClr>
                <a:schemeClr val="tx1"/>
              </a:buClr>
              <a:buFont typeface="Wingdings" pitchFamily="2" charset="2"/>
              <a:buNone/>
              <a:defRPr/>
            </a:pPr>
            <a:r>
              <a:rPr lang="en-US" sz="2400" b="1" i="1" smtClean="0"/>
              <a:t>process.</a:t>
            </a:r>
          </a:p>
          <a:p>
            <a:pPr eaLnBrk="1" hangingPunct="1">
              <a:lnSpc>
                <a:spcPct val="80000"/>
              </a:lnSpc>
              <a:buClr>
                <a:schemeClr val="tx1"/>
              </a:buClr>
              <a:buFont typeface="Wingdings" pitchFamily="2" charset="2"/>
              <a:buNone/>
              <a:defRPr/>
            </a:pPr>
            <a:r>
              <a:rPr lang="en-US" sz="2400" b="1" i="1" smtClean="0"/>
              <a:t>4.Various factors of production are integrated to use them </a:t>
            </a:r>
          </a:p>
          <a:p>
            <a:pPr eaLnBrk="1" hangingPunct="1">
              <a:lnSpc>
                <a:spcPct val="80000"/>
              </a:lnSpc>
              <a:buClr>
                <a:schemeClr val="tx1"/>
              </a:buClr>
              <a:buFont typeface="Wingdings" pitchFamily="2" charset="2"/>
              <a:buNone/>
              <a:defRPr/>
            </a:pPr>
            <a:r>
              <a:rPr lang="en-US" sz="2400" b="1" i="1" smtClean="0"/>
              <a:t>efficiently and economically.</a:t>
            </a:r>
          </a:p>
          <a:p>
            <a:pPr eaLnBrk="1" hangingPunct="1">
              <a:lnSpc>
                <a:spcPct val="80000"/>
              </a:lnSpc>
              <a:buClr>
                <a:schemeClr val="tx1"/>
              </a:buClr>
              <a:buFont typeface="Wingdings" pitchFamily="2" charset="2"/>
              <a:buNone/>
              <a:defRPr/>
            </a:pPr>
            <a:r>
              <a:rPr lang="en-US" sz="2400" b="1" i="1" smtClean="0"/>
              <a:t>5.The manufacturing process is organised in such a way </a:t>
            </a:r>
          </a:p>
          <a:p>
            <a:pPr eaLnBrk="1" hangingPunct="1">
              <a:lnSpc>
                <a:spcPct val="80000"/>
              </a:lnSpc>
              <a:buClr>
                <a:schemeClr val="tx1"/>
              </a:buClr>
              <a:buFont typeface="Wingdings" pitchFamily="2" charset="2"/>
              <a:buNone/>
              <a:defRPr/>
            </a:pPr>
            <a:r>
              <a:rPr lang="en-US" sz="2400" b="1" i="1" smtClean="0"/>
              <a:t>that none of the work centres is either overworked or </a:t>
            </a:r>
          </a:p>
          <a:p>
            <a:pPr eaLnBrk="1" hangingPunct="1">
              <a:lnSpc>
                <a:spcPct val="80000"/>
              </a:lnSpc>
              <a:buClr>
                <a:schemeClr val="tx1"/>
              </a:buClr>
              <a:buFont typeface="Wingdings" pitchFamily="2" charset="2"/>
              <a:buNone/>
              <a:defRPr/>
            </a:pPr>
            <a:r>
              <a:rPr lang="en-US" sz="2400" b="1" i="1" smtClean="0"/>
              <a:t>under worked.</a:t>
            </a:r>
          </a:p>
          <a:p>
            <a:pPr eaLnBrk="1" hangingPunct="1">
              <a:lnSpc>
                <a:spcPct val="80000"/>
              </a:lnSpc>
              <a:buClr>
                <a:schemeClr val="tx1"/>
              </a:buClr>
              <a:buFont typeface="Wingdings" pitchFamily="2" charset="2"/>
              <a:buNone/>
              <a:defRPr/>
            </a:pPr>
            <a:r>
              <a:rPr lang="en-US" sz="2400" b="1" i="1" smtClean="0"/>
              <a:t>6.The work is regulated from the first stage of procuring </a:t>
            </a:r>
          </a:p>
          <a:p>
            <a:pPr eaLnBrk="1" hangingPunct="1">
              <a:lnSpc>
                <a:spcPct val="80000"/>
              </a:lnSpc>
              <a:buClr>
                <a:schemeClr val="tx1"/>
              </a:buClr>
              <a:buFont typeface="Wingdings" pitchFamily="2" charset="2"/>
              <a:buNone/>
              <a:defRPr/>
            </a:pPr>
            <a:r>
              <a:rPr lang="en-US" sz="2400" b="1" i="1" smtClean="0"/>
              <a:t>raw materials to the stage of finished goods.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0" y="152400"/>
            <a:ext cx="8991600" cy="6705600"/>
          </a:xfrm>
        </p:spPr>
        <p:txBody>
          <a:bodyPr/>
          <a:lstStyle/>
          <a:p>
            <a:pPr algn="ctr" eaLnBrk="1" hangingPunct="1">
              <a:lnSpc>
                <a:spcPct val="80000"/>
              </a:lnSpc>
              <a:buClr>
                <a:schemeClr val="tx1"/>
              </a:buClr>
              <a:buFont typeface="Wingdings" pitchFamily="2" charset="2"/>
              <a:buNone/>
              <a:defRPr/>
            </a:pPr>
            <a:r>
              <a:rPr lang="en-US" b="1" i="1" u="sng" smtClean="0"/>
              <a:t>Need/Importance of Production Planning and Control</a:t>
            </a:r>
          </a:p>
          <a:p>
            <a:pPr eaLnBrk="1" hangingPunct="1">
              <a:lnSpc>
                <a:spcPct val="80000"/>
              </a:lnSpc>
              <a:buClr>
                <a:schemeClr val="tx1"/>
              </a:buClr>
              <a:buFont typeface="Wingdings" pitchFamily="2" charset="2"/>
              <a:buNone/>
              <a:defRPr/>
            </a:pPr>
            <a:endParaRPr lang="en-US" b="1" i="1" u="sng" smtClean="0"/>
          </a:p>
          <a:p>
            <a:pPr eaLnBrk="1" hangingPunct="1">
              <a:lnSpc>
                <a:spcPct val="80000"/>
              </a:lnSpc>
              <a:buClr>
                <a:schemeClr val="tx1"/>
              </a:buClr>
              <a:buFont typeface="Wingdings" pitchFamily="2" charset="2"/>
              <a:buNone/>
              <a:defRPr/>
            </a:pPr>
            <a:r>
              <a:rPr lang="en-US" sz="2800" b="1" i="1" u="sng" smtClean="0"/>
              <a:t>For Increasing Production:-</a:t>
            </a:r>
            <a:r>
              <a:rPr lang="en-US" sz="2000" b="1" smtClean="0"/>
              <a:t> </a:t>
            </a:r>
            <a:r>
              <a:rPr lang="en-US" sz="2400" b="1" i="1" smtClean="0"/>
              <a:t>The main purpose of production planning, function is to arrange various inputs like men, materials and machines and integrating them for making their best use. When various factors of production are economically used then production will certainly go up. Efforts are made to avoid production stoppages for want of various inputs. A production control Programme will minimize the idleness of men and machines. </a:t>
            </a:r>
          </a:p>
          <a:p>
            <a:pPr eaLnBrk="1" hangingPunct="1">
              <a:lnSpc>
                <a:spcPct val="80000"/>
              </a:lnSpc>
              <a:buClr>
                <a:schemeClr val="tx1"/>
              </a:buClr>
              <a:buFont typeface="Wingdings" pitchFamily="2" charset="2"/>
              <a:buNone/>
              <a:defRPr/>
            </a:pPr>
            <a:endParaRPr lang="en-US" sz="2400" b="1" i="1" smtClean="0"/>
          </a:p>
          <a:p>
            <a:pPr eaLnBrk="1" hangingPunct="1">
              <a:lnSpc>
                <a:spcPct val="80000"/>
              </a:lnSpc>
              <a:buClr>
                <a:schemeClr val="tx1"/>
              </a:buClr>
              <a:buFont typeface="Wingdings" pitchFamily="2" charset="2"/>
              <a:buNone/>
              <a:defRPr/>
            </a:pPr>
            <a:r>
              <a:rPr lang="en-US" sz="2800" b="1" i="1" u="sng" smtClean="0"/>
              <a:t>For Co-coordinating Plant Activity: -</a:t>
            </a:r>
            <a:r>
              <a:rPr lang="en-US" sz="2000" smtClean="0"/>
              <a:t> </a:t>
            </a:r>
            <a:r>
              <a:rPr lang="en-US" sz="2400" b="1" i="1" smtClean="0"/>
              <a:t>Production planning helps in controlling plant activities. Production targets are set on the basis of sales forecasts. The raw materials, men and equipment are arranged by keeping in view production plans. Different production activities are adjusted as per the plans. If production is carried out in a number of processes then their activities are synchronized for smooth working</a:t>
            </a:r>
            <a:r>
              <a:rPr lang="en-US" sz="2400" smtClean="0"/>
              <a:t>.</a:t>
            </a:r>
            <a:endParaRPr lang="en-US" sz="2400" b="1" i="1" u="sng"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u="sng" dirty="0" smtClean="0"/>
              <a:t>Benefits from Productivity</a:t>
            </a:r>
            <a:endParaRPr lang="en-US" u="sng" dirty="0"/>
          </a:p>
        </p:txBody>
      </p:sp>
      <p:sp>
        <p:nvSpPr>
          <p:cNvPr id="3" name="Content Placeholder 2"/>
          <p:cNvSpPr>
            <a:spLocks noGrp="1"/>
          </p:cNvSpPr>
          <p:nvPr>
            <p:ph idx="1"/>
          </p:nvPr>
        </p:nvSpPr>
        <p:spPr/>
        <p:txBody>
          <a:bodyPr>
            <a:normAutofit lnSpcReduction="10000"/>
          </a:bodyPr>
          <a:lstStyle/>
          <a:p>
            <a:pPr marL="514350" indent="-514350">
              <a:buAutoNum type="arabicPeriod"/>
            </a:pPr>
            <a:r>
              <a:rPr lang="en-US" dirty="0" smtClean="0"/>
              <a:t>For Management:</a:t>
            </a:r>
          </a:p>
          <a:p>
            <a:pPr marL="514350" indent="-514350">
              <a:buNone/>
            </a:pPr>
            <a:r>
              <a:rPr lang="en-US" dirty="0"/>
              <a:t>(</a:t>
            </a:r>
            <a:r>
              <a:rPr lang="en-US" dirty="0" err="1" smtClean="0"/>
              <a:t>i</a:t>
            </a:r>
            <a:r>
              <a:rPr lang="en-US" dirty="0" smtClean="0"/>
              <a:t>)More profit earning</a:t>
            </a:r>
          </a:p>
          <a:p>
            <a:pPr marL="514350" indent="-514350">
              <a:buNone/>
            </a:pPr>
            <a:r>
              <a:rPr lang="en-US" dirty="0" smtClean="0"/>
              <a:t>(ii)Increase in market share.</a:t>
            </a:r>
          </a:p>
          <a:p>
            <a:pPr marL="514350" indent="-514350">
              <a:buNone/>
            </a:pPr>
            <a:r>
              <a:rPr lang="en-US" dirty="0" smtClean="0"/>
              <a:t>(iii) better utilization of resources</a:t>
            </a:r>
          </a:p>
          <a:p>
            <a:pPr marL="514350" indent="-514350">
              <a:buNone/>
            </a:pPr>
            <a:r>
              <a:rPr lang="en-US" dirty="0" smtClean="0"/>
              <a:t>2.For Worker:</a:t>
            </a:r>
          </a:p>
          <a:p>
            <a:pPr marL="571500" indent="-571500">
              <a:buAutoNum type="romanLcParenBoth"/>
            </a:pPr>
            <a:r>
              <a:rPr lang="en-US" dirty="0" smtClean="0"/>
              <a:t>Better carrier prospects</a:t>
            </a:r>
          </a:p>
          <a:p>
            <a:pPr marL="571500" indent="-571500">
              <a:buAutoNum type="romanLcParenBoth"/>
            </a:pPr>
            <a:r>
              <a:rPr lang="en-US" dirty="0" smtClean="0"/>
              <a:t>Job security</a:t>
            </a:r>
          </a:p>
          <a:p>
            <a:pPr marL="571500" indent="-571500">
              <a:buAutoNum type="romanLcParenBoth"/>
            </a:pPr>
            <a:r>
              <a:rPr lang="en-US" dirty="0" smtClean="0"/>
              <a:t>Better working conditions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0" y="0"/>
            <a:ext cx="8915400" cy="6705600"/>
          </a:xfrm>
        </p:spPr>
        <p:txBody>
          <a:bodyPr/>
          <a:lstStyle/>
          <a:p>
            <a:pPr eaLnBrk="1" hangingPunct="1">
              <a:lnSpc>
                <a:spcPct val="80000"/>
              </a:lnSpc>
              <a:defRPr/>
            </a:pPr>
            <a:r>
              <a:rPr lang="en-US" sz="2800" b="1" i="1" u="sng" smtClean="0"/>
              <a:t>For Cost Control: -</a:t>
            </a:r>
            <a:r>
              <a:rPr lang="en-US" sz="2000" smtClean="0"/>
              <a:t> </a:t>
            </a:r>
            <a:r>
              <a:rPr lang="en-US" sz="2400" b="1" i="1" smtClean="0"/>
              <a:t>It helps in controlling various costs. In the absence of a proper production plan, the idleness of men, material and equipment may not be noticed. Whenever performance is below standards then corrective measures are taken to rectify it. A properly planned system of production will help in controlling costs by not only making full utilization of various inputs but also by increasing output and lowering overhead expenses per unit.</a:t>
            </a:r>
          </a:p>
          <a:p>
            <a:pPr eaLnBrk="1" hangingPunct="1">
              <a:lnSpc>
                <a:spcPct val="80000"/>
              </a:lnSpc>
              <a:defRPr/>
            </a:pPr>
            <a:endParaRPr lang="en-US" sz="2400" b="1" i="1" u="sng" smtClean="0"/>
          </a:p>
          <a:p>
            <a:pPr eaLnBrk="1" hangingPunct="1">
              <a:lnSpc>
                <a:spcPct val="80000"/>
              </a:lnSpc>
              <a:defRPr/>
            </a:pPr>
            <a:r>
              <a:rPr lang="en-US" sz="2800" b="1" i="1" u="sng" smtClean="0"/>
              <a:t>For Rationalisation of Production Activities: -</a:t>
            </a:r>
            <a:r>
              <a:rPr lang="en-US" sz="2000" smtClean="0"/>
              <a:t> </a:t>
            </a:r>
            <a:r>
              <a:rPr lang="en-US" sz="2400" b="1" i="1" smtClean="0"/>
              <a:t>An important objective of production planning and control is also to regulate the flow of various inputs into the production system for running it smoothly. The system is planned in such a way that everything is done automatically. The supply of materials and men follows the demand for goods. The quality standards are followed in routine and sub-standard products are discarded in the processes. The process of entering of raw</a:t>
            </a:r>
            <a:r>
              <a:rPr lang="en-US" sz="2400" smtClean="0"/>
              <a:t> </a:t>
            </a:r>
            <a:r>
              <a:rPr lang="en-US" sz="2400" b="1" i="1" smtClean="0"/>
              <a:t>materials and converting them into finished</a:t>
            </a:r>
            <a:r>
              <a:rPr lang="en-US" sz="2400" smtClean="0"/>
              <a:t> </a:t>
            </a:r>
          </a:p>
          <a:p>
            <a:pPr eaLnBrk="1" hangingPunct="1">
              <a:lnSpc>
                <a:spcPct val="80000"/>
              </a:lnSpc>
              <a:defRPr/>
            </a:pPr>
            <a:endParaRPr lang="en-US" sz="24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457200" y="609600"/>
            <a:ext cx="8229600" cy="5516563"/>
          </a:xfrm>
        </p:spPr>
        <p:txBody>
          <a:bodyPr/>
          <a:lstStyle/>
          <a:p>
            <a:pPr marL="609600" indent="-609600" eaLnBrk="1" hangingPunct="1">
              <a:defRPr/>
            </a:pPr>
            <a:r>
              <a:rPr lang="en-US" sz="2800" b="1" i="1" u="sng" smtClean="0"/>
              <a:t>5. Consumers: -</a:t>
            </a:r>
            <a:r>
              <a:rPr lang="en-US" sz="2800" smtClean="0"/>
              <a:t> </a:t>
            </a:r>
            <a:r>
              <a:rPr lang="en-US" sz="2800" b="1" i="1" smtClean="0"/>
              <a:t>The consumer is ensured good quality goods. The process will help in raising quality standards of products. The supply of goods is also prompt and consumer has not to wait for them.Production schedules are prepared by keeping in mind the requirements of consumers. The supplies are regulated for meeting the demand for goods. The increase in production also helps the consumer in getting sufficient supply of goods.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0" y="0"/>
            <a:ext cx="9144000" cy="6858000"/>
          </a:xfrm>
        </p:spPr>
        <p:txBody>
          <a:bodyPr/>
          <a:lstStyle/>
          <a:p>
            <a:pPr eaLnBrk="1" hangingPunct="1">
              <a:lnSpc>
                <a:spcPct val="80000"/>
              </a:lnSpc>
              <a:buClr>
                <a:schemeClr val="tx1"/>
              </a:buClr>
              <a:buFont typeface="Wingdings" pitchFamily="2" charset="2"/>
              <a:buNone/>
              <a:defRPr/>
            </a:pPr>
            <a:r>
              <a:rPr lang="en-US" sz="2000" b="1" i="1" u="sng" smtClean="0"/>
              <a:t>Limitations of production planning and control</a:t>
            </a:r>
          </a:p>
          <a:p>
            <a:pPr eaLnBrk="1" hangingPunct="1">
              <a:lnSpc>
                <a:spcPct val="80000"/>
              </a:lnSpc>
              <a:buClr>
                <a:schemeClr val="tx1"/>
              </a:buClr>
              <a:buFont typeface="Wingdings" pitchFamily="2" charset="2"/>
              <a:buNone/>
              <a:defRPr/>
            </a:pPr>
            <a:endParaRPr lang="en-US" sz="2000" b="1" i="1" u="sng" smtClean="0"/>
          </a:p>
          <a:p>
            <a:pPr eaLnBrk="1" hangingPunct="1">
              <a:lnSpc>
                <a:spcPct val="80000"/>
              </a:lnSpc>
              <a:buClr>
                <a:schemeClr val="tx1"/>
              </a:buClr>
              <a:buFont typeface="Wingdings" pitchFamily="2" charset="2"/>
              <a:buNone/>
              <a:defRPr/>
            </a:pPr>
            <a:r>
              <a:rPr lang="en-US" sz="2000" b="1" i="1" smtClean="0"/>
              <a:t>1.     </a:t>
            </a:r>
            <a:r>
              <a:rPr lang="en-US" sz="2000" b="1" i="1" u="sng" smtClean="0"/>
              <a:t>Based on Assumptions: -</a:t>
            </a:r>
            <a:r>
              <a:rPr lang="en-US" sz="1400" smtClean="0"/>
              <a:t> </a:t>
            </a:r>
            <a:r>
              <a:rPr lang="en-US" sz="2400" b="1" i="1" smtClean="0"/>
              <a:t>Production planning and control is based on certain assumptions. In case the assumptions prove correct then the planning and control will go smoothly, otherwise it may not. The assumptions generally are about plant capacity, orders, availability of raw materials and power etc. if these assumptions go wrong then the process of planning and control will go weak.</a:t>
            </a:r>
          </a:p>
          <a:p>
            <a:pPr eaLnBrk="1" hangingPunct="1">
              <a:lnSpc>
                <a:spcPct val="80000"/>
              </a:lnSpc>
              <a:defRPr/>
            </a:pPr>
            <a:endParaRPr lang="en-US" sz="2400" b="1" i="1" u="sng" smtClean="0"/>
          </a:p>
          <a:p>
            <a:pPr eaLnBrk="1" hangingPunct="1">
              <a:lnSpc>
                <a:spcPct val="80000"/>
              </a:lnSpc>
              <a:buClr>
                <a:schemeClr val="tx1"/>
              </a:buClr>
              <a:buFont typeface="Wingdings" pitchFamily="2" charset="2"/>
              <a:buNone/>
              <a:defRPr/>
            </a:pPr>
            <a:r>
              <a:rPr lang="en-US" sz="2000" b="1" i="1" smtClean="0"/>
              <a:t>2.  </a:t>
            </a:r>
            <a:r>
              <a:rPr lang="en-US" sz="2000" b="1" i="1" u="sng" smtClean="0"/>
              <a:t>Rigidity: -</a:t>
            </a:r>
            <a:r>
              <a:rPr lang="en-US" sz="1400" smtClean="0"/>
              <a:t> </a:t>
            </a:r>
            <a:r>
              <a:rPr lang="en-US" sz="2000" b="1" i="1" smtClean="0"/>
              <a:t>Under production planning and control the things are pre-decided and fixed. There is rigidity in the behavior of employees and it may not help in smoothening the flow of</a:t>
            </a:r>
            <a:r>
              <a:rPr lang="en-US" sz="1400" b="1" i="1" smtClean="0"/>
              <a:t> </a:t>
            </a:r>
            <a:r>
              <a:rPr lang="en-US" sz="2000" b="1" i="1" smtClean="0"/>
              <a:t>work.</a:t>
            </a:r>
          </a:p>
          <a:p>
            <a:pPr eaLnBrk="1" hangingPunct="1">
              <a:lnSpc>
                <a:spcPct val="80000"/>
              </a:lnSpc>
              <a:defRPr/>
            </a:pPr>
            <a:endParaRPr lang="en-US" sz="2000" b="1" i="1" u="sng" smtClean="0"/>
          </a:p>
          <a:p>
            <a:pPr eaLnBrk="1" hangingPunct="1">
              <a:lnSpc>
                <a:spcPct val="80000"/>
              </a:lnSpc>
              <a:buClr>
                <a:schemeClr val="tx1"/>
              </a:buClr>
              <a:buFont typeface="Wingdings" pitchFamily="2" charset="2"/>
              <a:buNone/>
              <a:defRPr/>
            </a:pPr>
            <a:r>
              <a:rPr lang="en-US" sz="2400" b="1" i="1" smtClean="0"/>
              <a:t>3. </a:t>
            </a:r>
            <a:r>
              <a:rPr lang="en-US" sz="2400" b="1" i="1" u="sng" smtClean="0"/>
              <a:t>Difficult for Small Firms</a:t>
            </a:r>
            <a:r>
              <a:rPr lang="en-US" sz="2400" b="1" i="1" smtClean="0"/>
              <a:t>: -</a:t>
            </a:r>
            <a:r>
              <a:rPr lang="en-US" sz="1400" smtClean="0"/>
              <a:t> </a:t>
            </a:r>
            <a:r>
              <a:rPr lang="en-US" sz="2000" b="1" i="1" smtClean="0"/>
              <a:t>This process is time consuming and small firms may not be able to make use of production planning and control.</a:t>
            </a:r>
          </a:p>
          <a:p>
            <a:pPr eaLnBrk="1" hangingPunct="1">
              <a:lnSpc>
                <a:spcPct val="80000"/>
              </a:lnSpc>
              <a:defRPr/>
            </a:pPr>
            <a:endParaRPr lang="en-US" sz="2000" b="1" i="1" smtClean="0"/>
          </a:p>
          <a:p>
            <a:pPr eaLnBrk="1" hangingPunct="1">
              <a:lnSpc>
                <a:spcPct val="80000"/>
              </a:lnSpc>
              <a:buFont typeface="Wingdings" pitchFamily="2" charset="2"/>
              <a:buNone/>
              <a:defRPr/>
            </a:pPr>
            <a:r>
              <a:rPr lang="en-US" sz="1400" b="1" i="1" smtClean="0"/>
              <a:t> </a:t>
            </a:r>
            <a:r>
              <a:rPr lang="en-US" sz="2400" b="1" i="1" smtClean="0"/>
              <a:t>4. </a:t>
            </a:r>
            <a:r>
              <a:rPr lang="en-US" sz="2400" b="1" i="1" u="sng" smtClean="0"/>
              <a:t>Costly: -</a:t>
            </a:r>
            <a:r>
              <a:rPr lang="en-US" sz="1400" smtClean="0"/>
              <a:t> </a:t>
            </a:r>
            <a:r>
              <a:rPr lang="en-US" sz="2000" b="1" i="1" smtClean="0"/>
              <a:t>It is a costly device as its implementation requires separate persons to perform the functions of planning, dispatching, expediting etc. Small firms cannot use the services of specialists due to cost factor.</a:t>
            </a:r>
          </a:p>
          <a:p>
            <a:pPr eaLnBrk="1" hangingPunct="1">
              <a:lnSpc>
                <a:spcPct val="80000"/>
              </a:lnSpc>
              <a:defRPr/>
            </a:pPr>
            <a:endParaRPr lang="en-US" sz="2000" b="1" i="1" smtClean="0"/>
          </a:p>
          <a:p>
            <a:pPr eaLnBrk="1" hangingPunct="1">
              <a:lnSpc>
                <a:spcPct val="80000"/>
              </a:lnSpc>
              <a:defRPr/>
            </a:pPr>
            <a:endParaRPr lang="en-US" sz="2000" b="1" i="1" smtClean="0"/>
          </a:p>
          <a:p>
            <a:pPr eaLnBrk="1" hangingPunct="1">
              <a:lnSpc>
                <a:spcPct val="80000"/>
              </a:lnSpc>
              <a:defRPr/>
            </a:pPr>
            <a:endParaRPr lang="en-US" sz="1400" b="1" i="1" u="sng"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0" y="0"/>
            <a:ext cx="9144000" cy="6858000"/>
          </a:xfrm>
        </p:spPr>
        <p:txBody>
          <a:bodyPr/>
          <a:lstStyle/>
          <a:p>
            <a:pPr eaLnBrk="1" hangingPunct="1">
              <a:buClr>
                <a:schemeClr val="tx1"/>
              </a:buClr>
              <a:buFont typeface="Wingdings" pitchFamily="2" charset="2"/>
              <a:buNone/>
              <a:defRPr/>
            </a:pPr>
            <a:r>
              <a:rPr lang="en-US" sz="2800" b="1" i="1" smtClean="0"/>
              <a:t>5. </a:t>
            </a:r>
            <a:r>
              <a:rPr lang="en-US" sz="2800" b="1" i="1" u="sng" smtClean="0"/>
              <a:t>Dependence on External Factors</a:t>
            </a:r>
            <a:r>
              <a:rPr lang="en-US" sz="2800" b="1" smtClean="0"/>
              <a:t>: </a:t>
            </a:r>
            <a:r>
              <a:rPr lang="en-US" sz="2800" i="1" smtClean="0"/>
              <a:t>-</a:t>
            </a:r>
            <a:r>
              <a:rPr lang="en-US" i="1" smtClean="0"/>
              <a:t> </a:t>
            </a:r>
            <a:r>
              <a:rPr lang="en-US" sz="2400" b="1" i="1" smtClean="0"/>
              <a:t>The external factors sometimes reduce the effectiveness of production planning and control. The factors like natural calamities, change in technology, change in fashion, breakdown of power, government controls etc. limit the use of production planning and control.</a:t>
            </a:r>
          </a:p>
          <a:p>
            <a:pPr eaLnBrk="1" hangingPunct="1">
              <a:defRPr/>
            </a:pPr>
            <a:endParaRPr lang="en-US" sz="2400" smtClean="0"/>
          </a:p>
        </p:txBody>
      </p:sp>
      <p:sp>
        <p:nvSpPr>
          <p:cNvPr id="14339" name="Rectangle 4"/>
          <p:cNvSpPr>
            <a:spLocks noChangeArrowheads="1"/>
          </p:cNvSpPr>
          <p:nvPr/>
        </p:nvSpPr>
        <p:spPr bwMode="auto">
          <a:xfrm>
            <a:off x="228600" y="3611563"/>
            <a:ext cx="8686800" cy="2376487"/>
          </a:xfrm>
          <a:prstGeom prst="rect">
            <a:avLst/>
          </a:prstGeom>
          <a:noFill/>
          <a:ln w="9525">
            <a:noFill/>
            <a:miter lim="800000"/>
            <a:headEnd/>
            <a:tailEnd/>
          </a:ln>
        </p:spPr>
        <p:txBody>
          <a:bodyPr anchor="ctr">
            <a:spAutoFit/>
          </a:bodyPr>
          <a:lstStyle/>
          <a:p>
            <a:pPr algn="ctr" eaLnBrk="1" hangingPunct="1"/>
            <a:r>
              <a:rPr lang="en-US" sz="2400" b="1" i="1" u="sng">
                <a:latin typeface="Arial" pitchFamily="34" charset="0"/>
              </a:rPr>
              <a:t>Techniques or Elements of Production Planning and Control</a:t>
            </a:r>
            <a:endParaRPr lang="en-US" sz="2400">
              <a:latin typeface="Arial" pitchFamily="34" charset="0"/>
            </a:endParaRPr>
          </a:p>
          <a:p>
            <a:pPr algn="ctr" eaLnBrk="1" hangingPunct="1"/>
            <a:r>
              <a:rPr lang="en-US" sz="2400" b="1" i="1">
                <a:latin typeface="Arial" pitchFamily="34" charset="0"/>
              </a:rPr>
              <a:t>The following are the techniques of production planning and control:</a:t>
            </a:r>
            <a:endParaRPr lang="en-US" sz="2400">
              <a:latin typeface="Arial" pitchFamily="34" charset="0"/>
            </a:endParaRPr>
          </a:p>
          <a:p>
            <a:pPr algn="ctr" eaLnBrk="1" hangingPunct="1"/>
            <a:r>
              <a:rPr lang="en-US" b="1" i="1">
                <a:latin typeface="Arial" pitchFamily="34" charset="0"/>
              </a:rPr>
              <a:t>A. Planning						B.Routing	</a:t>
            </a:r>
            <a:endParaRPr lang="en-US">
              <a:latin typeface="Arial" pitchFamily="34" charset="0"/>
            </a:endParaRPr>
          </a:p>
          <a:p>
            <a:pPr eaLnBrk="1" hangingPunct="1"/>
            <a:r>
              <a:rPr lang="en-US" b="1" i="1">
                <a:latin typeface="Arial" pitchFamily="34" charset="0"/>
              </a:rPr>
              <a:t>C. Scheduling						D. Dispatching</a:t>
            </a:r>
            <a:endParaRPr lang="en-US">
              <a:latin typeface="Arial" pitchFamily="34" charset="0"/>
            </a:endParaRPr>
          </a:p>
          <a:p>
            <a:pPr eaLnBrk="1" hangingPunct="1"/>
            <a:r>
              <a:rPr lang="en-US" b="1" i="1">
                <a:latin typeface="Arial" pitchFamily="34" charset="0"/>
              </a:rPr>
              <a:t>E. Follow-up and Expediting				F. Inspection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228600"/>
            <a:ext cx="8686800" cy="6629400"/>
          </a:xfrm>
        </p:spPr>
        <p:txBody>
          <a:bodyPr/>
          <a:lstStyle/>
          <a:p>
            <a:pPr marL="609600" indent="-609600" eaLnBrk="1" hangingPunct="1">
              <a:lnSpc>
                <a:spcPct val="80000"/>
              </a:lnSpc>
              <a:buClr>
                <a:schemeClr val="tx1"/>
              </a:buClr>
              <a:buFont typeface="Wingdings" pitchFamily="2" charset="2"/>
              <a:buNone/>
              <a:defRPr/>
            </a:pPr>
            <a:r>
              <a:rPr lang="en-US" sz="2000" b="1" i="1" u="sng" smtClean="0"/>
              <a:t>Planning</a:t>
            </a:r>
          </a:p>
          <a:p>
            <a:pPr marL="609600" indent="-609600" eaLnBrk="1" hangingPunct="1">
              <a:lnSpc>
                <a:spcPct val="80000"/>
              </a:lnSpc>
              <a:buClr>
                <a:schemeClr val="tx1"/>
              </a:buClr>
              <a:buFont typeface="Wingdings" pitchFamily="2" charset="2"/>
              <a:buNone/>
              <a:defRPr/>
            </a:pPr>
            <a:endParaRPr lang="en-US" sz="2000" b="1" i="1" smtClean="0"/>
          </a:p>
          <a:p>
            <a:pPr marL="609600" indent="-609600" eaLnBrk="1" hangingPunct="1">
              <a:lnSpc>
                <a:spcPct val="80000"/>
              </a:lnSpc>
              <a:defRPr/>
            </a:pPr>
            <a:r>
              <a:rPr lang="en-US" sz="2000" b="1" i="1" smtClean="0"/>
              <a:t>It is the first element of production planning and control. Planning is given an important role in every business. A separate department is set up for this work. Planning is deciding in advance what is to done in future. Control devices are also decided in advance so that all activities are carried on properly. An organizational set up is created to prepare plans and policies. Various charts, manuals and production budgets are also prepared. If production planning is defective then control will also be defective. Planning provides a sound base for control.</a:t>
            </a:r>
          </a:p>
          <a:p>
            <a:pPr marL="609600" indent="-609600" eaLnBrk="1" hangingPunct="1">
              <a:lnSpc>
                <a:spcPct val="80000"/>
              </a:lnSpc>
              <a:defRPr/>
            </a:pPr>
            <a:endParaRPr lang="en-US" sz="2000" b="1" i="1" u="sng" smtClean="0"/>
          </a:p>
          <a:p>
            <a:pPr marL="609600" indent="-609600" eaLnBrk="1" hangingPunct="1">
              <a:lnSpc>
                <a:spcPct val="80000"/>
              </a:lnSpc>
              <a:defRPr/>
            </a:pPr>
            <a:endParaRPr lang="en-US" sz="2000" b="1" i="1" u="sng" smtClean="0"/>
          </a:p>
          <a:p>
            <a:pPr marL="609600" indent="-609600" eaLnBrk="1" hangingPunct="1">
              <a:lnSpc>
                <a:spcPct val="80000"/>
              </a:lnSpc>
              <a:buClr>
                <a:schemeClr val="tx1"/>
              </a:buClr>
              <a:buFont typeface="Wingdings" pitchFamily="2" charset="2"/>
              <a:buNone/>
              <a:defRPr/>
            </a:pPr>
            <a:r>
              <a:rPr lang="en-US" sz="2000" b="1" i="1" u="sng" smtClean="0"/>
              <a:t>Routing</a:t>
            </a:r>
          </a:p>
          <a:p>
            <a:pPr marL="609600" indent="-609600" eaLnBrk="1" hangingPunct="1">
              <a:lnSpc>
                <a:spcPct val="80000"/>
              </a:lnSpc>
              <a:buClr>
                <a:schemeClr val="tx1"/>
              </a:buClr>
              <a:buFont typeface="Wingdings" pitchFamily="2" charset="2"/>
              <a:buNone/>
              <a:defRPr/>
            </a:pPr>
            <a:endParaRPr lang="en-US" sz="2000" b="1" i="1" smtClean="0"/>
          </a:p>
          <a:p>
            <a:pPr marL="609600" indent="-609600" eaLnBrk="1" hangingPunct="1">
              <a:lnSpc>
                <a:spcPct val="80000"/>
              </a:lnSpc>
              <a:defRPr/>
            </a:pPr>
            <a:r>
              <a:rPr lang="en-US" sz="2000" b="1" i="1" smtClean="0"/>
              <a:t>It is determining the exact path or routing which will be followed in production. The stages from which goods are to pass are decided after a proper thought. Routing may be compared to a train journey for reaching a particular place. If a passenger is to reach Delhi from Ambala Cantt then he has the option of going via Panipat and via Saharanpur. Both the routes will take him to Delhi. The question is – which route will be economical in time and money? The passenger will decide the route only after taking into consideration various factors affecting his journey. Similar is the case with production routing. It is the selection of the path from where each unit has to pass before reaching the final stage. The path must have the best and cheapest sequence of operations.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7813"/>
            <a:ext cx="8229600" cy="639762"/>
          </a:xfrm>
        </p:spPr>
        <p:txBody>
          <a:bodyPr>
            <a:normAutofit fontScale="90000"/>
          </a:bodyPr>
          <a:lstStyle/>
          <a:p>
            <a:pPr eaLnBrk="1" hangingPunct="1">
              <a:defRPr/>
            </a:pPr>
            <a:r>
              <a:rPr lang="en-US" sz="4000" b="0" smtClean="0"/>
              <a:t>Routing Procedure:-</a:t>
            </a:r>
          </a:p>
        </p:txBody>
      </p:sp>
      <p:sp>
        <p:nvSpPr>
          <p:cNvPr id="17411" name="Rectangle 3"/>
          <p:cNvSpPr>
            <a:spLocks noGrp="1" noChangeArrowheads="1"/>
          </p:cNvSpPr>
          <p:nvPr>
            <p:ph type="body" idx="1"/>
          </p:nvPr>
        </p:nvSpPr>
        <p:spPr>
          <a:xfrm>
            <a:off x="0" y="1219200"/>
            <a:ext cx="8686800" cy="5638800"/>
          </a:xfrm>
        </p:spPr>
        <p:txBody>
          <a:bodyPr/>
          <a:lstStyle/>
          <a:p>
            <a:pPr marL="609600" indent="-609600" eaLnBrk="1" hangingPunct="1">
              <a:lnSpc>
                <a:spcPct val="90000"/>
              </a:lnSpc>
              <a:defRPr/>
            </a:pPr>
            <a:r>
              <a:rPr lang="en-US" sz="2800" b="1" i="1" u="sng" smtClean="0"/>
              <a:t>Deciding what part to be made or purchased:</a:t>
            </a:r>
            <a:r>
              <a:rPr lang="en-US" sz="2400" b="1" i="1" u="sng" smtClean="0"/>
              <a:t> -</a:t>
            </a:r>
            <a:r>
              <a:rPr lang="en-US" sz="2400" i="1" u="sng" smtClean="0"/>
              <a:t> </a:t>
            </a:r>
            <a:r>
              <a:rPr lang="en-US" sz="2000" b="1" i="1" smtClean="0"/>
              <a:t>The product is thoroughly analyzed to find out which parts are required for it. The second decision is taken regarding the production or purchase of various components. Some components may be manufactured by the firm and others may be procured from the market. During slack periods most of the components may be manufactured by the firm but when industrial activity is at its peak then supplies from outside may be contracted.</a:t>
            </a:r>
          </a:p>
          <a:p>
            <a:pPr marL="609600" indent="-609600" eaLnBrk="1" hangingPunct="1">
              <a:lnSpc>
                <a:spcPct val="90000"/>
              </a:lnSpc>
              <a:defRPr/>
            </a:pPr>
            <a:endParaRPr lang="en-US" sz="2000" b="1" i="1" u="sng" smtClean="0"/>
          </a:p>
          <a:p>
            <a:pPr marL="609600" indent="-609600" eaLnBrk="1" hangingPunct="1">
              <a:lnSpc>
                <a:spcPct val="90000"/>
              </a:lnSpc>
              <a:defRPr/>
            </a:pPr>
            <a:endParaRPr lang="en-US" sz="2400" b="1" i="1" u="sng" smtClean="0"/>
          </a:p>
          <a:p>
            <a:pPr marL="609600" indent="-609600" eaLnBrk="1" hangingPunct="1">
              <a:lnSpc>
                <a:spcPct val="90000"/>
              </a:lnSpc>
              <a:defRPr/>
            </a:pPr>
            <a:r>
              <a:rPr lang="en-US" sz="2800" b="1" i="1" u="sng" smtClean="0"/>
              <a:t>Determining Materials Required</a:t>
            </a:r>
            <a:r>
              <a:rPr lang="en-US" sz="2800" b="1" smtClean="0"/>
              <a:t>: -</a:t>
            </a:r>
            <a:r>
              <a:rPr lang="en-US" sz="2400" smtClean="0"/>
              <a:t> </a:t>
            </a:r>
            <a:r>
              <a:rPr lang="en-US" sz="2000" b="1" i="1" smtClean="0"/>
              <a:t>The analysis of the product will enable us to know the type of materials required for producing various components. The right type of quality, quantity, and time when needed should also be decided in advance.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457200" y="609600"/>
            <a:ext cx="8229600" cy="5105400"/>
          </a:xfrm>
        </p:spPr>
        <p:txBody>
          <a:bodyPr/>
          <a:lstStyle/>
          <a:p>
            <a:pPr marL="609600" indent="-609600" eaLnBrk="1" hangingPunct="1">
              <a:defRPr/>
            </a:pPr>
            <a:r>
              <a:rPr lang="en-US" sz="2800" b="1" i="1" u="sng" smtClean="0"/>
              <a:t>Determining Manufacturing Operations and Sequences: -</a:t>
            </a:r>
            <a:r>
              <a:rPr lang="en-US" smtClean="0"/>
              <a:t> </a:t>
            </a:r>
            <a:r>
              <a:rPr lang="en-US" sz="2000" b="1" i="1" smtClean="0"/>
              <a:t>The manufacturing operations and their sequences can be determined from technical experience and layout of machines. A sound and economical operation is selected for manufacturing various components.</a:t>
            </a:r>
          </a:p>
          <a:p>
            <a:pPr marL="609600" indent="-609600" eaLnBrk="1" hangingPunct="1">
              <a:defRPr/>
            </a:pPr>
            <a:endParaRPr lang="en-US" sz="2000" b="1" i="1" smtClean="0"/>
          </a:p>
          <a:p>
            <a:pPr marL="609600" indent="-609600" eaLnBrk="1" hangingPunct="1">
              <a:defRPr/>
            </a:pPr>
            <a:endParaRPr lang="en-US" sz="2000" b="1" i="1" smtClean="0"/>
          </a:p>
          <a:p>
            <a:pPr marL="609600" indent="-609600" eaLnBrk="1" hangingPunct="1">
              <a:defRPr/>
            </a:pPr>
            <a:r>
              <a:rPr lang="en-US" sz="2800" b="1" i="1" u="sng" smtClean="0"/>
              <a:t>Determining of Lot Sizes: -</a:t>
            </a:r>
            <a:r>
              <a:rPr lang="en-US" smtClean="0"/>
              <a:t> </a:t>
            </a:r>
            <a:r>
              <a:rPr lang="en-US" sz="2000" b="1" i="1" smtClean="0"/>
              <a:t>A decision has to be taken about the number of units to be produced in one lot. If production is carried on the basis of orders then size of the lot depends upon the quantity ordered plus some units for possible rejections during the process. </a:t>
            </a:r>
          </a:p>
          <a:p>
            <a:pPr marL="609600" indent="-609600" eaLnBrk="1" hangingPunct="1">
              <a:defRPr/>
            </a:pPr>
            <a:endParaRPr lang="en-US" sz="2000" b="1" i="1" smtClean="0"/>
          </a:p>
          <a:p>
            <a:pPr marL="609600" indent="-609600" eaLnBrk="1" hangingPunct="1">
              <a:defRPr/>
            </a:pPr>
            <a:endParaRPr lang="en-US" b="1" i="1" u="sng"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457200" y="685800"/>
            <a:ext cx="8229600" cy="5440363"/>
          </a:xfrm>
        </p:spPr>
        <p:txBody>
          <a:bodyPr/>
          <a:lstStyle/>
          <a:p>
            <a:pPr eaLnBrk="1" hangingPunct="1">
              <a:defRPr/>
            </a:pPr>
            <a:r>
              <a:rPr lang="en-US" b="1" i="1" u="sng" smtClean="0"/>
              <a:t>Determining of Scrap Factors: -</a:t>
            </a:r>
            <a:r>
              <a:rPr lang="en-US" smtClean="0"/>
              <a:t> </a:t>
            </a:r>
            <a:r>
              <a:rPr lang="en-US" sz="2400" b="1" i="1" smtClean="0"/>
              <a:t>There may be some scrap during the course of manufacture. The finished products are generally less then the units introduced at the beginning. The scrap during manufacturing should be anticipated so that routing is facilitated. If products pass through three processes and a normal scrap is 5% of input at every stage then it will be easy to anticipate the units entering various processes and arrange equipments, and manpower</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457200" y="609600"/>
            <a:ext cx="8229600" cy="5867400"/>
          </a:xfrm>
        </p:spPr>
        <p:txBody>
          <a:bodyPr/>
          <a:lstStyle/>
          <a:p>
            <a:pPr marL="609600" indent="-609600" eaLnBrk="1" hangingPunct="1">
              <a:defRPr/>
            </a:pPr>
            <a:r>
              <a:rPr lang="en-US" b="1" i="1" u="sng" smtClean="0"/>
              <a:t>Analysis of Cost of the Product: - </a:t>
            </a:r>
            <a:r>
              <a:rPr lang="en-US" sz="2400" b="1" i="1" smtClean="0"/>
              <a:t>The determination of cost of products may be the duty of department but still production department makes records of direct materials, labour, direct and indirect expenses. These estimates are greatly useful to costing department also.</a:t>
            </a:r>
          </a:p>
          <a:p>
            <a:pPr marL="609600" indent="-609600" eaLnBrk="1" hangingPunct="1">
              <a:defRPr/>
            </a:pPr>
            <a:endParaRPr lang="en-US" sz="2400" b="1" i="1" smtClean="0"/>
          </a:p>
          <a:p>
            <a:pPr marL="609600" indent="-609600" eaLnBrk="1" hangingPunct="1">
              <a:defRPr/>
            </a:pPr>
            <a:endParaRPr lang="en-US" sz="2400" b="1" i="1" u="sng" smtClean="0"/>
          </a:p>
          <a:p>
            <a:pPr marL="609600" indent="-609600" eaLnBrk="1" hangingPunct="1">
              <a:defRPr/>
            </a:pPr>
            <a:r>
              <a:rPr lang="en-US" b="1" i="1" u="sng" smtClean="0"/>
              <a:t>Preparation of Production Control Forms: -</a:t>
            </a:r>
            <a:r>
              <a:rPr lang="en-US" smtClean="0"/>
              <a:t> </a:t>
            </a:r>
            <a:r>
              <a:rPr lang="en-US" sz="2000" b="1" i="1" smtClean="0"/>
              <a:t>The carrying out of routing will be facilitated if forms are prepared to collect information for control purpose. The requirements are: job cards, inspection cards, move tickets, labour cards, tool tickets, etc.</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b="0" i="1" u="sng" smtClean="0"/>
              <a:t>SCHEDULING</a:t>
            </a:r>
          </a:p>
        </p:txBody>
      </p:sp>
      <p:sp>
        <p:nvSpPr>
          <p:cNvPr id="25603" name="Rectangle 3"/>
          <p:cNvSpPr>
            <a:spLocks noGrp="1" noChangeArrowheads="1"/>
          </p:cNvSpPr>
          <p:nvPr>
            <p:ph type="body" idx="1"/>
          </p:nvPr>
        </p:nvSpPr>
        <p:spPr/>
        <p:txBody>
          <a:bodyPr/>
          <a:lstStyle/>
          <a:p>
            <a:pPr eaLnBrk="1" hangingPunct="1">
              <a:lnSpc>
                <a:spcPct val="90000"/>
              </a:lnSpc>
              <a:defRPr/>
            </a:pPr>
            <a:r>
              <a:rPr lang="en-US" sz="2800" b="1" i="1" smtClean="0"/>
              <a:t>Scheduling is the determining of time and date when each operation is to be commenced and completed. it includes the scheduling of materials, machines and all other requisites of production.</a:t>
            </a:r>
          </a:p>
          <a:p>
            <a:pPr eaLnBrk="1" hangingPunct="1">
              <a:lnSpc>
                <a:spcPct val="90000"/>
              </a:lnSpc>
              <a:defRPr/>
            </a:pPr>
            <a:r>
              <a:rPr lang="en-US" sz="2800" b="1" i="1" smtClean="0"/>
              <a:t>Scheduling means" fitting specific jobs into a general time table so that order may be manufactured in accordance with contracted liability or in mass production, so that each component may arrive at and enter into assembly in the order and as is required."</a:t>
            </a:r>
          </a:p>
          <a:p>
            <a:pPr eaLnBrk="1" hangingPunct="1">
              <a:lnSpc>
                <a:spcPct val="90000"/>
              </a:lnSpc>
              <a:defRPr/>
            </a:pPr>
            <a:r>
              <a:rPr lang="en-US" sz="2800" b="1" i="1" smtClean="0"/>
              <a:t>                                -ALFORD AND BEATY</a:t>
            </a:r>
          </a:p>
          <a:p>
            <a:pPr eaLnBrk="1" hangingPunct="1">
              <a:lnSpc>
                <a:spcPct val="90000"/>
              </a:lnSpc>
              <a:defRPr/>
            </a:pPr>
            <a:endParaRPr lang="en-US" sz="280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5346"/>
            <a:ext cx="8229600" cy="4920818"/>
          </a:xfrm>
        </p:spPr>
        <p:txBody>
          <a:bodyPr/>
          <a:lstStyle/>
          <a:p>
            <a:pPr>
              <a:buNone/>
            </a:pPr>
            <a:r>
              <a:rPr lang="en-US" dirty="0" smtClean="0"/>
              <a:t>3.For Consumer:</a:t>
            </a:r>
          </a:p>
          <a:p>
            <a:pPr>
              <a:buNone/>
            </a:pPr>
            <a:r>
              <a:rPr lang="en-US" dirty="0" smtClean="0"/>
              <a:t>(</a:t>
            </a:r>
            <a:r>
              <a:rPr lang="en-US" dirty="0" err="1" smtClean="0"/>
              <a:t>i</a:t>
            </a:r>
            <a:r>
              <a:rPr lang="en-US" dirty="0" smtClean="0"/>
              <a:t>) Better product quality at reduced prices.</a:t>
            </a:r>
          </a:p>
          <a:p>
            <a:pPr>
              <a:buNone/>
            </a:pPr>
            <a:r>
              <a:rPr lang="en-US" dirty="0" smtClean="0"/>
              <a:t>(ii) Satisfaction</a:t>
            </a:r>
          </a:p>
          <a:p>
            <a:pPr>
              <a:buNone/>
            </a:pPr>
            <a:r>
              <a:rPr lang="en-US" dirty="0" smtClean="0"/>
              <a:t>4.For Nation:</a:t>
            </a:r>
          </a:p>
          <a:p>
            <a:pPr marL="571500" indent="-571500">
              <a:buAutoNum type="romanLcParenBoth"/>
            </a:pPr>
            <a:r>
              <a:rPr lang="en-US" dirty="0" smtClean="0"/>
              <a:t>Better utilization of resources.</a:t>
            </a:r>
          </a:p>
          <a:p>
            <a:pPr marL="571500" indent="-571500">
              <a:buAutoNum type="romanLcParenBoth"/>
            </a:pPr>
            <a:r>
              <a:rPr lang="en-US" dirty="0" smtClean="0"/>
              <a:t>Increase in per capita income.</a:t>
            </a:r>
          </a:p>
          <a:p>
            <a:pPr marL="571500" indent="-571500">
              <a:buAutoNum type="romanLcParenBoth"/>
            </a:pPr>
            <a:r>
              <a:rPr lang="en-US" dirty="0" smtClean="0"/>
              <a:t>More foreign exchange to the nation.</a:t>
            </a:r>
          </a:p>
          <a:p>
            <a:pPr marL="571500" indent="-571500">
              <a:buNone/>
            </a:pP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229600" cy="914400"/>
          </a:xfrm>
        </p:spPr>
        <p:txBody>
          <a:bodyPr/>
          <a:lstStyle/>
          <a:p>
            <a:pPr eaLnBrk="1" hangingPunct="1">
              <a:defRPr/>
            </a:pPr>
            <a:r>
              <a:rPr lang="en-US" b="0" i="1" u="sng" smtClean="0"/>
              <a:t>Types of schedules</a:t>
            </a:r>
          </a:p>
        </p:txBody>
      </p:sp>
      <p:sp>
        <p:nvSpPr>
          <p:cNvPr id="26627" name="Rectangle 3"/>
          <p:cNvSpPr>
            <a:spLocks noGrp="1" noChangeArrowheads="1"/>
          </p:cNvSpPr>
          <p:nvPr>
            <p:ph type="body" idx="1"/>
          </p:nvPr>
        </p:nvSpPr>
        <p:spPr>
          <a:xfrm>
            <a:off x="0" y="1066800"/>
            <a:ext cx="9144000" cy="5791200"/>
          </a:xfrm>
        </p:spPr>
        <p:txBody>
          <a:bodyPr>
            <a:normAutofit lnSpcReduction="10000"/>
          </a:bodyPr>
          <a:lstStyle/>
          <a:p>
            <a:pPr eaLnBrk="1" hangingPunct="1">
              <a:lnSpc>
                <a:spcPct val="90000"/>
              </a:lnSpc>
              <a:defRPr/>
            </a:pPr>
            <a:r>
              <a:rPr lang="en-US" sz="2400" u="sng" smtClean="0">
                <a:latin typeface="Arial Black" pitchFamily="34" charset="0"/>
              </a:rPr>
              <a:t>Master scheduling</a:t>
            </a:r>
            <a:r>
              <a:rPr lang="en-US" sz="2400" u="sng" smtClean="0"/>
              <a:t>:</a:t>
            </a:r>
            <a:r>
              <a:rPr lang="en-US" sz="2400" b="1" i="1" smtClean="0"/>
              <a:t> Scheduling starts with the master schedule. this schedule is prepared by keeping in view the order or likely sales order in near future. Master scheduling is the break up of production requirements. This may be prepared for a week, a fortnight, a month etc. No definite pattern may be suggested for master schedules because these may differ from industry to industry.</a:t>
            </a:r>
          </a:p>
          <a:p>
            <a:pPr eaLnBrk="1" hangingPunct="1">
              <a:lnSpc>
                <a:spcPct val="90000"/>
              </a:lnSpc>
              <a:defRPr/>
            </a:pPr>
            <a:r>
              <a:rPr lang="en-US" sz="2400" u="sng" smtClean="0">
                <a:latin typeface="Arial Black" pitchFamily="34" charset="0"/>
              </a:rPr>
              <a:t>Operation scheduling:</a:t>
            </a:r>
            <a:r>
              <a:rPr lang="en-US" sz="2400" b="1" i="1" smtClean="0"/>
              <a:t> Manufacturing or operation scheduling is used where production process is continuous. when same product is produced repeatedly or comparatively small number of products are required then operation schedules are useful. the name and number of the product and the quantity to be produced in a given time are required to prepare a manufacturing schedule.</a:t>
            </a:r>
          </a:p>
          <a:p>
            <a:pPr eaLnBrk="1" hangingPunct="1">
              <a:lnSpc>
                <a:spcPct val="90000"/>
              </a:lnSpc>
              <a:defRPr/>
            </a:pPr>
            <a:r>
              <a:rPr lang="en-US" sz="2400" u="sng" smtClean="0">
                <a:latin typeface="Arial Black" pitchFamily="34" charset="0"/>
              </a:rPr>
              <a:t>Detail operation scheduling:</a:t>
            </a:r>
            <a:r>
              <a:rPr lang="en-US" sz="2400" b="1" i="1" smtClean="0"/>
              <a:t> It indicated the time required to perform each and every detailed operations of a given machine or process.</a:t>
            </a:r>
          </a:p>
          <a:p>
            <a:pPr eaLnBrk="1" hangingPunct="1">
              <a:lnSpc>
                <a:spcPct val="90000"/>
              </a:lnSpc>
              <a:defRPr/>
            </a:pPr>
            <a:endParaRPr lang="en-US" sz="240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8229600" cy="838200"/>
          </a:xfrm>
        </p:spPr>
        <p:txBody>
          <a:bodyPr/>
          <a:lstStyle/>
          <a:p>
            <a:pPr eaLnBrk="1" hangingPunct="1">
              <a:defRPr/>
            </a:pPr>
            <a:r>
              <a:rPr lang="en-US" b="0" i="1" u="sng" smtClean="0"/>
              <a:t>DESPATCHING</a:t>
            </a:r>
          </a:p>
        </p:txBody>
      </p:sp>
      <p:sp>
        <p:nvSpPr>
          <p:cNvPr id="27651" name="Rectangle 3"/>
          <p:cNvSpPr>
            <a:spLocks noGrp="1" noChangeArrowheads="1"/>
          </p:cNvSpPr>
          <p:nvPr>
            <p:ph type="body" idx="1"/>
          </p:nvPr>
        </p:nvSpPr>
        <p:spPr>
          <a:xfrm>
            <a:off x="0" y="914400"/>
            <a:ext cx="9144000" cy="5943600"/>
          </a:xfrm>
        </p:spPr>
        <p:txBody>
          <a:bodyPr/>
          <a:lstStyle/>
          <a:p>
            <a:pPr eaLnBrk="1" hangingPunct="1">
              <a:defRPr/>
            </a:pPr>
            <a:r>
              <a:rPr lang="en-US" b="1" i="1" smtClean="0"/>
              <a:t>The term dispatching refers to the process of actually ordering the work to be done. It involves putting the plan into effect by issuing orders. it is concerned with starting the process and operation on the basis of route sheets and schedule charts.</a:t>
            </a:r>
          </a:p>
          <a:p>
            <a:pPr eaLnBrk="1" hangingPunct="1">
              <a:defRPr/>
            </a:pPr>
            <a:r>
              <a:rPr lang="en-US" b="1" i="1" smtClean="0"/>
              <a:t>"Dispatches put production in effect by releasing and guiding manufacturing order in the sequence previously determined by route sheets and schedule.”</a:t>
            </a:r>
          </a:p>
          <a:p>
            <a:pPr eaLnBrk="1" hangingPunct="1">
              <a:defRPr/>
            </a:pPr>
            <a:endParaRPr lang="en-US"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0"/>
            <a:ext cx="8229600" cy="1143000"/>
          </a:xfrm>
        </p:spPr>
        <p:txBody>
          <a:bodyPr/>
          <a:lstStyle/>
          <a:p>
            <a:pPr eaLnBrk="1" hangingPunct="1">
              <a:defRPr/>
            </a:pPr>
            <a:r>
              <a:rPr lang="en-US" b="0" i="1" u="sng" smtClean="0"/>
              <a:t>PROCEDURE:</a:t>
            </a:r>
          </a:p>
        </p:txBody>
      </p:sp>
      <p:sp>
        <p:nvSpPr>
          <p:cNvPr id="28675" name="Rectangle 3"/>
          <p:cNvSpPr>
            <a:spLocks noGrp="1" noChangeArrowheads="1"/>
          </p:cNvSpPr>
          <p:nvPr>
            <p:ph type="body" idx="1"/>
          </p:nvPr>
        </p:nvSpPr>
        <p:spPr>
          <a:xfrm>
            <a:off x="0" y="1143000"/>
            <a:ext cx="9144000" cy="5715000"/>
          </a:xfrm>
        </p:spPr>
        <p:txBody>
          <a:bodyPr/>
          <a:lstStyle/>
          <a:p>
            <a:pPr eaLnBrk="1" hangingPunct="1">
              <a:defRPr/>
            </a:pPr>
            <a:r>
              <a:rPr lang="en-US" b="1" i="1" smtClean="0"/>
              <a:t>1.Moving of materials from process to process.</a:t>
            </a:r>
          </a:p>
          <a:p>
            <a:pPr eaLnBrk="1" hangingPunct="1">
              <a:defRPr/>
            </a:pPr>
            <a:r>
              <a:rPr lang="en-US" b="1" i="1" smtClean="0"/>
              <a:t>2.Assigning of work to machines.</a:t>
            </a:r>
          </a:p>
          <a:p>
            <a:pPr eaLnBrk="1" hangingPunct="1">
              <a:defRPr/>
            </a:pPr>
            <a:r>
              <a:rPr lang="en-US" b="1" i="1" smtClean="0"/>
              <a:t>3.Issuing of tools to production departments.</a:t>
            </a:r>
          </a:p>
          <a:p>
            <a:pPr eaLnBrk="1" hangingPunct="1">
              <a:defRPr/>
            </a:pPr>
            <a:r>
              <a:rPr lang="en-US" b="1" i="1" smtClean="0"/>
              <a:t>4.Issuing of job orders.</a:t>
            </a:r>
          </a:p>
          <a:p>
            <a:pPr eaLnBrk="1" hangingPunct="1">
              <a:defRPr/>
            </a:pPr>
            <a:r>
              <a:rPr lang="en-US" b="1" i="1" smtClean="0"/>
              <a:t>5.Recording of time taken.</a:t>
            </a:r>
          </a:p>
          <a:p>
            <a:pPr eaLnBrk="1" hangingPunct="1">
              <a:defRPr/>
            </a:pPr>
            <a:r>
              <a:rPr lang="en-US" b="1" i="1" smtClean="0"/>
              <a:t>6.Ensuring necessary changes.</a:t>
            </a:r>
          </a:p>
          <a:p>
            <a:pPr eaLnBrk="1" hangingPunct="1">
              <a:defRPr/>
            </a:pPr>
            <a:r>
              <a:rPr lang="en-US" b="1" i="1" smtClean="0"/>
              <a:t>7.Having proper liaison with routing</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b="0" i="1" u="sng" smtClean="0"/>
              <a:t>IMPORTANT DOCUMENTS</a:t>
            </a:r>
          </a:p>
        </p:txBody>
      </p:sp>
      <p:sp>
        <p:nvSpPr>
          <p:cNvPr id="29699" name="Rectangle 3"/>
          <p:cNvSpPr>
            <a:spLocks noGrp="1" noChangeArrowheads="1"/>
          </p:cNvSpPr>
          <p:nvPr>
            <p:ph type="body" idx="1"/>
          </p:nvPr>
        </p:nvSpPr>
        <p:spPr/>
        <p:txBody>
          <a:bodyPr/>
          <a:lstStyle/>
          <a:p>
            <a:pPr eaLnBrk="1" hangingPunct="1">
              <a:buFont typeface="Wingdings" pitchFamily="2" charset="2"/>
              <a:buNone/>
              <a:defRPr/>
            </a:pPr>
            <a:r>
              <a:rPr lang="en-US" b="1" i="1" smtClean="0"/>
              <a:t>1.Material requisitions</a:t>
            </a:r>
          </a:p>
          <a:p>
            <a:pPr eaLnBrk="1" hangingPunct="1">
              <a:buFont typeface="Wingdings" pitchFamily="2" charset="2"/>
              <a:buNone/>
              <a:defRPr/>
            </a:pPr>
            <a:r>
              <a:rPr lang="en-US" b="1" i="1" smtClean="0"/>
              <a:t>2.work order</a:t>
            </a:r>
          </a:p>
          <a:p>
            <a:pPr eaLnBrk="1" hangingPunct="1">
              <a:buFont typeface="Wingdings" pitchFamily="2" charset="2"/>
              <a:buNone/>
              <a:defRPr/>
            </a:pPr>
            <a:r>
              <a:rPr lang="en-US" b="1" i="1" smtClean="0"/>
              <a:t>3.control sheet</a:t>
            </a:r>
          </a:p>
          <a:p>
            <a:pPr eaLnBrk="1" hangingPunct="1">
              <a:buFont typeface="Wingdings" pitchFamily="2" charset="2"/>
              <a:buNone/>
              <a:defRPr/>
            </a:pPr>
            <a:r>
              <a:rPr lang="en-US" b="1" i="1" smtClean="0"/>
              <a:t>4.Internal delivery note</a:t>
            </a:r>
          </a:p>
          <a:p>
            <a:pPr eaLnBrk="1" hangingPunct="1">
              <a:buFont typeface="Wingdings" pitchFamily="2" charset="2"/>
              <a:buNone/>
              <a:defRPr/>
            </a:pPr>
            <a:r>
              <a:rPr lang="en-US" b="1" i="1" smtClean="0"/>
              <a:t>5.Tool and gauge ticket</a:t>
            </a:r>
          </a:p>
          <a:p>
            <a:pPr eaLnBrk="1" hangingPunct="1">
              <a:defRPr/>
            </a:pPr>
            <a:endParaRPr lang="en-US"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b="0" i="1" u="sng" smtClean="0"/>
              <a:t>FOLLOW UP AND EXPDITING</a:t>
            </a:r>
          </a:p>
        </p:txBody>
      </p:sp>
      <p:sp>
        <p:nvSpPr>
          <p:cNvPr id="30723" name="Rectangle 3"/>
          <p:cNvSpPr>
            <a:spLocks noGrp="1" noChangeArrowheads="1"/>
          </p:cNvSpPr>
          <p:nvPr>
            <p:ph type="body" idx="1"/>
          </p:nvPr>
        </p:nvSpPr>
        <p:spPr/>
        <p:txBody>
          <a:bodyPr>
            <a:normAutofit lnSpcReduction="10000"/>
          </a:bodyPr>
          <a:lstStyle/>
          <a:p>
            <a:pPr eaLnBrk="1" hangingPunct="1">
              <a:lnSpc>
                <a:spcPct val="90000"/>
              </a:lnSpc>
              <a:buFont typeface="Wingdings" pitchFamily="2" charset="2"/>
              <a:buNone/>
              <a:defRPr/>
            </a:pPr>
            <a:r>
              <a:rPr lang="en-US" b="1" i="1" smtClean="0"/>
              <a:t>Follow up or expediting is that branch of production control procedure which regulates the progress of materials and part through the production process".</a:t>
            </a:r>
          </a:p>
          <a:p>
            <a:pPr eaLnBrk="1" hangingPunct="1">
              <a:lnSpc>
                <a:spcPct val="90000"/>
              </a:lnSpc>
              <a:buFont typeface="Wingdings" pitchFamily="2" charset="2"/>
              <a:buNone/>
              <a:defRPr/>
            </a:pPr>
            <a:r>
              <a:rPr lang="en-US" b="1" i="1" u="sng" smtClean="0"/>
              <a:t>PROCEDURE:</a:t>
            </a:r>
          </a:p>
          <a:p>
            <a:pPr eaLnBrk="1" hangingPunct="1">
              <a:lnSpc>
                <a:spcPct val="90000"/>
              </a:lnSpc>
              <a:buFont typeface="Wingdings" pitchFamily="2" charset="2"/>
              <a:buNone/>
              <a:defRPr/>
            </a:pPr>
            <a:r>
              <a:rPr lang="en-US" b="1" i="1" smtClean="0"/>
              <a:t>1.Progress should be checked </a:t>
            </a:r>
          </a:p>
          <a:p>
            <a:pPr eaLnBrk="1" hangingPunct="1">
              <a:lnSpc>
                <a:spcPct val="90000"/>
              </a:lnSpc>
              <a:buFont typeface="Wingdings" pitchFamily="2" charset="2"/>
              <a:buNone/>
              <a:defRPr/>
            </a:pPr>
            <a:r>
              <a:rPr lang="en-US" b="1" i="1" smtClean="0"/>
              <a:t>2.Causes of differences should be ascertained</a:t>
            </a:r>
          </a:p>
          <a:p>
            <a:pPr eaLnBrk="1" hangingPunct="1">
              <a:lnSpc>
                <a:spcPct val="90000"/>
              </a:lnSpc>
              <a:buFont typeface="Wingdings" pitchFamily="2" charset="2"/>
              <a:buNone/>
              <a:defRPr/>
            </a:pPr>
            <a:r>
              <a:rPr lang="en-US" b="1" i="1" smtClean="0"/>
              <a:t>3.Helping in removing the deviations</a:t>
            </a:r>
          </a:p>
          <a:p>
            <a:pPr eaLnBrk="1" hangingPunct="1">
              <a:lnSpc>
                <a:spcPct val="90000"/>
              </a:lnSpc>
              <a:buFont typeface="Wingdings" pitchFamily="2" charset="2"/>
              <a:buNone/>
              <a:defRPr/>
            </a:pPr>
            <a:r>
              <a:rPr lang="en-US" b="1" i="1" smtClean="0"/>
              <a:t>4.Report with departments supplying materials.</a:t>
            </a:r>
          </a:p>
          <a:p>
            <a:pPr eaLnBrk="1" hangingPunct="1">
              <a:lnSpc>
                <a:spcPct val="90000"/>
              </a:lnSpc>
              <a:defRPr/>
            </a:pPr>
            <a:endParaRPr lang="en-US"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b="0" i="1" u="sng" smtClean="0"/>
              <a:t>INSPECTION</a:t>
            </a:r>
          </a:p>
        </p:txBody>
      </p:sp>
      <p:sp>
        <p:nvSpPr>
          <p:cNvPr id="31747" name="Rectangle 3"/>
          <p:cNvSpPr>
            <a:spLocks noGrp="1" noChangeArrowheads="1"/>
          </p:cNvSpPr>
          <p:nvPr>
            <p:ph type="body" idx="1"/>
          </p:nvPr>
        </p:nvSpPr>
        <p:spPr/>
        <p:txBody>
          <a:bodyPr/>
          <a:lstStyle/>
          <a:p>
            <a:pPr eaLnBrk="1" hangingPunct="1">
              <a:defRPr/>
            </a:pPr>
            <a:r>
              <a:rPr lang="en-US" b="1" i="1" smtClean="0"/>
              <a:t>Inspection is also an important function of control. the purpose of inspection is to see whether the products manufactured are of requisite quality or not. It is carried on at various levels of production process so that pre-determined standards of quality are achieved. Inspection is undertaken both of products and inputs.</a:t>
            </a:r>
          </a:p>
          <a:p>
            <a:pPr eaLnBrk="1" hangingPunct="1">
              <a:defRPr/>
            </a:pPr>
            <a:endParaRPr lang="en-US"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7813"/>
            <a:ext cx="7848600" cy="561975"/>
          </a:xfrm>
        </p:spPr>
        <p:txBody>
          <a:bodyPr rtlCol="0">
            <a:normAutofit fontScale="90000"/>
          </a:bodyPr>
          <a:lstStyle/>
          <a:p>
            <a:pPr fontAlgn="auto">
              <a:spcAft>
                <a:spcPts val="0"/>
              </a:spcAft>
              <a:defRPr/>
            </a:pPr>
            <a:r>
              <a:rPr lang="en-US" sz="4000" b="1" smtClean="0">
                <a:solidFill>
                  <a:srgbClr val="FFCC00"/>
                </a:solidFill>
              </a:rPr>
              <a:t>ESTIMATION</a:t>
            </a:r>
          </a:p>
        </p:txBody>
      </p:sp>
      <p:sp>
        <p:nvSpPr>
          <p:cNvPr id="2051" name="Rectangle 3"/>
          <p:cNvSpPr>
            <a:spLocks noGrp="1" noChangeArrowheads="1"/>
          </p:cNvSpPr>
          <p:nvPr>
            <p:ph type="body" idx="1"/>
          </p:nvPr>
        </p:nvSpPr>
        <p:spPr>
          <a:xfrm>
            <a:off x="457200" y="1143000"/>
            <a:ext cx="8229600" cy="5257800"/>
          </a:xfrm>
        </p:spPr>
        <p:txBody>
          <a:bodyPr/>
          <a:lstStyle/>
          <a:p>
            <a:pPr>
              <a:lnSpc>
                <a:spcPct val="90000"/>
              </a:lnSpc>
              <a:buFont typeface="Wingdings" pitchFamily="2" charset="2"/>
              <a:buNone/>
            </a:pPr>
            <a:r>
              <a:rPr lang="en-US" sz="2800" b="1" smtClean="0"/>
              <a:t>	</a:t>
            </a:r>
            <a:r>
              <a:rPr lang="en-US" sz="2800" b="1" smtClean="0">
                <a:solidFill>
                  <a:schemeClr val="folHlink"/>
                </a:solidFill>
              </a:rPr>
              <a:t>Estimation is the scientific way of working out the approximate cost of an engineering project before execution of the work</a:t>
            </a:r>
            <a:r>
              <a:rPr lang="en-US" sz="2800" smtClean="0">
                <a:solidFill>
                  <a:schemeClr val="folHlink"/>
                </a:solidFill>
              </a:rPr>
              <a:t>.</a:t>
            </a:r>
            <a:r>
              <a:rPr lang="en-US" sz="2800" smtClean="0"/>
              <a:t> </a:t>
            </a:r>
          </a:p>
          <a:p>
            <a:pPr>
              <a:lnSpc>
                <a:spcPct val="90000"/>
              </a:lnSpc>
            </a:pPr>
            <a:endParaRPr lang="en-US" sz="2800" smtClean="0"/>
          </a:p>
          <a:p>
            <a:pPr>
              <a:lnSpc>
                <a:spcPct val="90000"/>
              </a:lnSpc>
              <a:buClr>
                <a:srgbClr val="FF0000"/>
              </a:buClr>
              <a:buFont typeface="Wingdings" pitchFamily="2" charset="2"/>
              <a:buChar char="v"/>
            </a:pPr>
            <a:r>
              <a:rPr lang="en-US" sz="2800" smtClean="0"/>
              <a:t>It is totally different from calculation of the exact cost after completion of the project. </a:t>
            </a:r>
          </a:p>
          <a:p>
            <a:pPr>
              <a:lnSpc>
                <a:spcPct val="90000"/>
              </a:lnSpc>
              <a:buClr>
                <a:srgbClr val="FF0000"/>
              </a:buClr>
              <a:buFont typeface="Wingdings" pitchFamily="2" charset="2"/>
              <a:buChar char="v"/>
            </a:pPr>
            <a:r>
              <a:rPr lang="en-US" sz="2800" smtClean="0"/>
              <a:t>Estimation requires a thorough Knowledge of the construction procedures and cost of materials &amp; labour in addition to the skill , experience, foresight and good judgment.</a:t>
            </a:r>
            <a:endParaRPr lang="en-US" sz="2800" b="1"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rtlCol="0">
            <a:normAutofit fontScale="90000"/>
          </a:bodyPr>
          <a:lstStyle/>
          <a:p>
            <a:pPr fontAlgn="auto">
              <a:spcAft>
                <a:spcPts val="0"/>
              </a:spcAft>
              <a:defRPr/>
            </a:pPr>
            <a:r>
              <a:rPr lang="en-US" sz="4000" b="1" smtClean="0">
                <a:solidFill>
                  <a:srgbClr val="FFCC00"/>
                </a:solidFill>
              </a:rPr>
              <a:t>ESTIMATE</a:t>
            </a:r>
            <a:r>
              <a:rPr lang="en-US" sz="4000" b="1" smtClean="0"/>
              <a:t/>
            </a:r>
            <a:br>
              <a:rPr lang="en-US" sz="4000" b="1" smtClean="0"/>
            </a:br>
            <a:endParaRPr lang="en-US" sz="4000" b="1" smtClean="0"/>
          </a:p>
        </p:txBody>
      </p:sp>
      <p:sp>
        <p:nvSpPr>
          <p:cNvPr id="3075" name="Rectangle 3"/>
          <p:cNvSpPr>
            <a:spLocks noGrp="1" noChangeArrowheads="1"/>
          </p:cNvSpPr>
          <p:nvPr>
            <p:ph type="body" idx="1"/>
          </p:nvPr>
        </p:nvSpPr>
        <p:spPr>
          <a:xfrm>
            <a:off x="457200" y="1143000"/>
            <a:ext cx="8686800" cy="5334000"/>
          </a:xfrm>
        </p:spPr>
        <p:txBody>
          <a:bodyPr/>
          <a:lstStyle/>
          <a:p>
            <a:pPr>
              <a:buFont typeface="Wingdings" pitchFamily="2" charset="2"/>
              <a:buNone/>
            </a:pPr>
            <a:r>
              <a:rPr lang="en-US" b="1" smtClean="0"/>
              <a:t>	</a:t>
            </a:r>
            <a:r>
              <a:rPr lang="en-US" sz="2800" b="1" smtClean="0">
                <a:solidFill>
                  <a:schemeClr val="folHlink"/>
                </a:solidFill>
              </a:rPr>
              <a:t>An estimate of the cost of a construction job is the probable cost of that job as computed from plans and specifications</a:t>
            </a:r>
            <a:r>
              <a:rPr lang="en-US" sz="2800" smtClean="0">
                <a:solidFill>
                  <a:schemeClr val="folHlink"/>
                </a:solidFill>
              </a:rPr>
              <a:t>.</a:t>
            </a:r>
          </a:p>
          <a:p>
            <a:pPr>
              <a:buFont typeface="Wingdings" pitchFamily="2" charset="2"/>
              <a:buNone/>
            </a:pPr>
            <a:r>
              <a:rPr lang="en-US" sz="2800" smtClean="0"/>
              <a:t>	</a:t>
            </a:r>
          </a:p>
          <a:p>
            <a:pPr>
              <a:buClr>
                <a:srgbClr val="C00000"/>
              </a:buClr>
              <a:buSzPct val="70000"/>
              <a:buFont typeface="Wingdings" pitchFamily="2" charset="2"/>
              <a:buChar char="Ø"/>
            </a:pPr>
            <a:r>
              <a:rPr lang="en-US" sz="2800" smtClean="0"/>
              <a:t>For a good estimate the, actual cost of the proposed work after completion should not differ by more then 5 to 10 % from its approximate cost estimate, provided there are no unusual, unforeseen circumstances.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39825"/>
          </a:xfrm>
        </p:spPr>
        <p:txBody>
          <a:bodyPr/>
          <a:lstStyle/>
          <a:p>
            <a:r>
              <a:rPr lang="en-US" sz="3200" b="1" smtClean="0">
                <a:solidFill>
                  <a:srgbClr val="FFCC00"/>
                </a:solidFill>
              </a:rPr>
              <a:t>NEED FOR ESTIMATE</a:t>
            </a:r>
          </a:p>
        </p:txBody>
      </p:sp>
      <p:sp>
        <p:nvSpPr>
          <p:cNvPr id="8195" name="Rectangle 3"/>
          <p:cNvSpPr>
            <a:spLocks noGrp="1" noChangeArrowheads="1"/>
          </p:cNvSpPr>
          <p:nvPr>
            <p:ph type="body" idx="1"/>
          </p:nvPr>
        </p:nvSpPr>
        <p:spPr>
          <a:xfrm>
            <a:off x="0" y="838200"/>
            <a:ext cx="9144000" cy="6019800"/>
          </a:xfrm>
        </p:spPr>
        <p:txBody>
          <a:bodyPr rtlCol="0">
            <a:normAutofit/>
          </a:bodyPr>
          <a:lstStyle/>
          <a:p>
            <a:pPr fontAlgn="auto">
              <a:lnSpc>
                <a:spcPct val="80000"/>
              </a:lnSpc>
              <a:spcAft>
                <a:spcPts val="0"/>
              </a:spcAft>
              <a:buFont typeface="Wingdings" pitchFamily="2" charset="2"/>
              <a:buNone/>
              <a:defRPr/>
            </a:pPr>
            <a:r>
              <a:rPr lang="en-US" sz="2400" b="1" dirty="0" smtClean="0">
                <a:solidFill>
                  <a:srgbClr val="FF0000"/>
                </a:solidFill>
              </a:rPr>
              <a:t>1.</a:t>
            </a:r>
            <a:r>
              <a:rPr lang="en-US" sz="2400" b="1" dirty="0" smtClean="0"/>
              <a:t>	  It help to work out the approximate cost of the project in order to decide its feasibility with respect to the cost and to ensure the financial resources, it the proposal is approved.</a:t>
            </a:r>
          </a:p>
          <a:p>
            <a:pPr fontAlgn="auto">
              <a:lnSpc>
                <a:spcPct val="80000"/>
              </a:lnSpc>
              <a:spcAft>
                <a:spcPts val="0"/>
              </a:spcAft>
              <a:buFont typeface="Wingdings" pitchFamily="2" charset="2"/>
              <a:buNone/>
              <a:defRPr/>
            </a:pPr>
            <a:endParaRPr lang="en-US" sz="2400" b="1" dirty="0" smtClean="0"/>
          </a:p>
          <a:p>
            <a:pPr fontAlgn="auto">
              <a:lnSpc>
                <a:spcPct val="80000"/>
              </a:lnSpc>
              <a:spcAft>
                <a:spcPts val="0"/>
              </a:spcAft>
              <a:buFont typeface="Wingdings" pitchFamily="2" charset="2"/>
              <a:buNone/>
              <a:defRPr/>
            </a:pPr>
            <a:r>
              <a:rPr lang="en-US" sz="2400" b="1" dirty="0" smtClean="0">
                <a:solidFill>
                  <a:srgbClr val="FF0000"/>
                </a:solidFill>
              </a:rPr>
              <a:t>2.  </a:t>
            </a:r>
            <a:r>
              <a:rPr lang="en-US" sz="2400" b="1" dirty="0" smtClean="0"/>
              <a:t>Requirements of controlled materials, such as cement and steel can be estimated for making applications to the controlling authorities.</a:t>
            </a:r>
          </a:p>
          <a:p>
            <a:pPr fontAlgn="auto">
              <a:lnSpc>
                <a:spcPct val="80000"/>
              </a:lnSpc>
              <a:spcAft>
                <a:spcPts val="0"/>
              </a:spcAft>
              <a:buFont typeface="Wingdings" pitchFamily="2" charset="2"/>
              <a:buNone/>
              <a:defRPr/>
            </a:pPr>
            <a:endParaRPr lang="en-US" sz="2400" b="1" dirty="0" smtClean="0"/>
          </a:p>
          <a:p>
            <a:pPr marL="457200" indent="-457200" fontAlgn="auto">
              <a:lnSpc>
                <a:spcPct val="80000"/>
              </a:lnSpc>
              <a:spcAft>
                <a:spcPts val="0"/>
              </a:spcAft>
              <a:buFont typeface="Wingdings" pitchFamily="2" charset="2"/>
              <a:buNone/>
              <a:defRPr/>
            </a:pPr>
            <a:r>
              <a:rPr lang="en-US" sz="2400" b="1" dirty="0" smtClean="0">
                <a:solidFill>
                  <a:srgbClr val="FF0000"/>
                </a:solidFill>
              </a:rPr>
              <a:t>3. </a:t>
            </a:r>
            <a:r>
              <a:rPr lang="en-US" sz="2400" b="1" dirty="0" smtClean="0"/>
              <a:t>It is used for framing the tenders for the works and to check contractor’s work during and after the its execution for the purpose of making payments to the contractor. </a:t>
            </a:r>
          </a:p>
          <a:p>
            <a:pPr marL="457200" indent="-457200" fontAlgn="auto">
              <a:lnSpc>
                <a:spcPct val="80000"/>
              </a:lnSpc>
              <a:spcAft>
                <a:spcPts val="0"/>
              </a:spcAft>
              <a:buFont typeface="Wingdings" pitchFamily="2" charset="2"/>
              <a:buNone/>
              <a:defRPr/>
            </a:pPr>
            <a:endParaRPr lang="en-US" sz="2400" b="1" dirty="0" smtClean="0"/>
          </a:p>
          <a:p>
            <a:pPr marL="457200" indent="-457200" fontAlgn="auto">
              <a:lnSpc>
                <a:spcPct val="80000"/>
              </a:lnSpc>
              <a:spcAft>
                <a:spcPts val="0"/>
              </a:spcAft>
              <a:buFont typeface="Wingdings" pitchFamily="2" charset="2"/>
              <a:buNone/>
              <a:defRPr/>
            </a:pPr>
            <a:r>
              <a:rPr lang="en-US" sz="2400" b="1" dirty="0" smtClean="0">
                <a:solidFill>
                  <a:srgbClr val="FF0000"/>
                </a:solidFill>
              </a:rPr>
              <a:t>4. </a:t>
            </a:r>
            <a:r>
              <a:rPr lang="en-US" sz="2400" b="1" dirty="0" smtClean="0"/>
              <a:t>From quantities of different items of work calculated in detailed estimation, resources are allocated to different activities of the project and ultimately their durations and whole planning and scheduling of the project is carried out.</a:t>
            </a:r>
          </a:p>
          <a:p>
            <a:pPr fontAlgn="auto">
              <a:lnSpc>
                <a:spcPct val="80000"/>
              </a:lnSpc>
              <a:spcAft>
                <a:spcPts val="0"/>
              </a:spcAft>
              <a:buFont typeface="Wingdings" pitchFamily="2" charset="2"/>
              <a:buNone/>
              <a:defRPr/>
            </a:pPr>
            <a:endParaRPr lang="en-US" sz="2400" b="1"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152400"/>
            <a:ext cx="9144000" cy="792163"/>
          </a:xfrm>
        </p:spPr>
        <p:txBody>
          <a:bodyPr/>
          <a:lstStyle/>
          <a:p>
            <a:r>
              <a:rPr lang="en-US" sz="2800" b="1" smtClean="0">
                <a:solidFill>
                  <a:srgbClr val="FFCC00"/>
                </a:solidFill>
              </a:rPr>
              <a:t>SITE CONDITIONS AFFECTING THE OVERALL COST</a:t>
            </a:r>
          </a:p>
        </p:txBody>
      </p:sp>
      <p:sp>
        <p:nvSpPr>
          <p:cNvPr id="5123" name="Rectangle 3"/>
          <p:cNvSpPr>
            <a:spLocks noGrp="1" noChangeArrowheads="1"/>
          </p:cNvSpPr>
          <p:nvPr>
            <p:ph type="body" idx="1"/>
          </p:nvPr>
        </p:nvSpPr>
        <p:spPr>
          <a:xfrm>
            <a:off x="381000" y="990600"/>
            <a:ext cx="8763000" cy="5715000"/>
          </a:xfrm>
        </p:spPr>
        <p:txBody>
          <a:bodyPr/>
          <a:lstStyle/>
          <a:p>
            <a:pPr>
              <a:buFont typeface="Wingdings" pitchFamily="2" charset="2"/>
              <a:buNone/>
            </a:pPr>
            <a:r>
              <a:rPr lang="en-US" sz="2400" b="1" smtClean="0"/>
              <a:t>1 = Each type of work requires a different method of construction. Construction may be of an ordinary house or office and it may also be of a Dam, Tunnel, Multistory building, Airport, Bridge, or a Road, already in operation.  Each of these works requires totally different construction techniques, type of machinery, and formwork. </a:t>
            </a:r>
          </a:p>
          <a:p>
            <a:pPr>
              <a:buFont typeface="Wingdings" pitchFamily="2" charset="2"/>
              <a:buNone/>
            </a:pPr>
            <a:endParaRPr lang="en-US" sz="2400" b="1" smtClean="0"/>
          </a:p>
          <a:p>
            <a:pPr>
              <a:buFont typeface="Wingdings" pitchFamily="2" charset="2"/>
              <a:buNone/>
            </a:pPr>
            <a:r>
              <a:rPr lang="en-US" sz="2400" b="1" smtClean="0"/>
              <a:t>2 = Quality of labour and labour output varies in different localities.</a:t>
            </a:r>
          </a:p>
          <a:p>
            <a:pPr>
              <a:buFont typeface="Wingdings" pitchFamily="2" charset="2"/>
              <a:buNone/>
            </a:pPr>
            <a:endParaRPr lang="en-US" sz="2400" b="1" smtClean="0"/>
          </a:p>
          <a:p>
            <a:pPr>
              <a:buFont typeface="Wingdings" pitchFamily="2" charset="2"/>
              <a:buNone/>
            </a:pPr>
            <a:r>
              <a:rPr lang="en-US" sz="2400" b="1" smtClean="0"/>
              <a:t>3 = Weather conditions greatly affect the output and, hence, the overall cost</a:t>
            </a:r>
            <a:r>
              <a:rPr lang="en-US" sz="2800" b="1" smtClean="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pPr algn="l"/>
            <a:r>
              <a:rPr lang="en-US" u="sng" dirty="0" smtClean="0"/>
              <a:t>Factors affecting Productivity</a:t>
            </a:r>
            <a:endParaRPr lang="en-US" u="sng" dirty="0"/>
          </a:p>
        </p:txBody>
      </p:sp>
      <p:sp>
        <p:nvSpPr>
          <p:cNvPr id="3" name="Content Placeholder 2"/>
          <p:cNvSpPr>
            <a:spLocks noGrp="1"/>
          </p:cNvSpPr>
          <p:nvPr>
            <p:ph idx="1"/>
          </p:nvPr>
        </p:nvSpPr>
        <p:spPr>
          <a:xfrm>
            <a:off x="457200" y="831274"/>
            <a:ext cx="8229600" cy="5294890"/>
          </a:xfrm>
        </p:spPr>
        <p:txBody>
          <a:bodyPr/>
          <a:lstStyle/>
          <a:p>
            <a:pPr>
              <a:buNone/>
            </a:pPr>
            <a:r>
              <a:rPr lang="en-US" u="sng" dirty="0" smtClean="0"/>
              <a:t>1.Internal Factors:</a:t>
            </a:r>
          </a:p>
          <a:p>
            <a:pPr>
              <a:buNone/>
            </a:pPr>
            <a:r>
              <a:rPr lang="en-US" dirty="0" smtClean="0"/>
              <a:t>(</a:t>
            </a:r>
            <a:r>
              <a:rPr lang="en-US" dirty="0" err="1" smtClean="0"/>
              <a:t>i</a:t>
            </a:r>
            <a:r>
              <a:rPr lang="en-US" dirty="0" smtClean="0"/>
              <a:t>)Product Factor</a:t>
            </a:r>
          </a:p>
          <a:p>
            <a:pPr>
              <a:buNone/>
            </a:pPr>
            <a:r>
              <a:rPr lang="en-US" dirty="0" smtClean="0"/>
              <a:t>(ii)Plant and Equipment</a:t>
            </a:r>
          </a:p>
          <a:p>
            <a:pPr>
              <a:buNone/>
            </a:pPr>
            <a:r>
              <a:rPr lang="en-US" dirty="0" smtClean="0"/>
              <a:t>(iii) Technology</a:t>
            </a:r>
          </a:p>
          <a:p>
            <a:pPr>
              <a:buNone/>
            </a:pPr>
            <a:r>
              <a:rPr lang="en-US" dirty="0" smtClean="0"/>
              <a:t>(iv)Material and Energy</a:t>
            </a:r>
          </a:p>
          <a:p>
            <a:pPr>
              <a:buNone/>
            </a:pPr>
            <a:r>
              <a:rPr lang="en-US" dirty="0" smtClean="0"/>
              <a:t>(v) Human Factors</a:t>
            </a:r>
          </a:p>
          <a:p>
            <a:pPr>
              <a:buNone/>
            </a:pPr>
            <a:r>
              <a:rPr lang="en-US" dirty="0" smtClean="0"/>
              <a:t>(vi) Work methods</a:t>
            </a:r>
          </a:p>
          <a:p>
            <a:pPr>
              <a:buNone/>
            </a:pPr>
            <a:r>
              <a:rPr lang="en-US" dirty="0" smtClean="0"/>
              <a:t>(vii) Management style</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77813"/>
            <a:ext cx="9144000" cy="1139825"/>
          </a:xfrm>
        </p:spPr>
        <p:txBody>
          <a:bodyPr/>
          <a:lstStyle/>
          <a:p>
            <a:r>
              <a:rPr lang="en-US" sz="2400" b="1" smtClean="0">
                <a:solidFill>
                  <a:srgbClr val="FFCC00"/>
                </a:solidFill>
              </a:rPr>
              <a:t>SITE CONDITIONS AFFECTING THE OVERALL COST (-ctd-)</a:t>
            </a:r>
          </a:p>
        </p:txBody>
      </p:sp>
      <p:sp>
        <p:nvSpPr>
          <p:cNvPr id="6147" name="Rectangle 3"/>
          <p:cNvSpPr>
            <a:spLocks noGrp="1" noChangeArrowheads="1"/>
          </p:cNvSpPr>
          <p:nvPr>
            <p:ph type="body" idx="1"/>
          </p:nvPr>
        </p:nvSpPr>
        <p:spPr>
          <a:xfrm>
            <a:off x="533400" y="1447800"/>
            <a:ext cx="8382000" cy="5029200"/>
          </a:xfrm>
        </p:spPr>
        <p:txBody>
          <a:bodyPr/>
          <a:lstStyle/>
          <a:p>
            <a:pPr>
              <a:lnSpc>
                <a:spcPct val="90000"/>
              </a:lnSpc>
              <a:buFont typeface="Wingdings" pitchFamily="2" charset="2"/>
              <a:buNone/>
            </a:pPr>
            <a:r>
              <a:rPr lang="en-US" sz="2800" b="1" smtClean="0">
                <a:solidFill>
                  <a:srgbClr val="FF0000"/>
                </a:solidFill>
              </a:rPr>
              <a:t>4. </a:t>
            </a:r>
            <a:r>
              <a:rPr lang="en-US" sz="2800" b="1" smtClean="0"/>
              <a:t>Ground conditions vary and change the method of construction. For example, excavation may be dry, wet, hard, soft, shallow or deep requiring different efforts.</a:t>
            </a:r>
          </a:p>
          <a:p>
            <a:pPr>
              <a:lnSpc>
                <a:spcPct val="90000"/>
              </a:lnSpc>
              <a:buFont typeface="Wingdings" pitchFamily="2" charset="2"/>
              <a:buNone/>
            </a:pPr>
            <a:endParaRPr lang="en-US" sz="2800" b="1" smtClean="0"/>
          </a:p>
          <a:p>
            <a:pPr>
              <a:lnSpc>
                <a:spcPct val="90000"/>
              </a:lnSpc>
              <a:buFont typeface="Wingdings" pitchFamily="2" charset="2"/>
              <a:buNone/>
            </a:pPr>
            <a:r>
              <a:rPr lang="en-US" sz="2800" b="1" smtClean="0">
                <a:solidFill>
                  <a:srgbClr val="FF0000"/>
                </a:solidFill>
              </a:rPr>
              <a:t>5. </a:t>
            </a:r>
            <a:r>
              <a:rPr lang="en-US" sz="2800" b="1" smtClean="0"/>
              <a:t>The work may be in open ground such as fields or it may be in congested areas such as near or on the public roads, necessitating extensive watching, lightening, and controlling efforts, etc.</a:t>
            </a:r>
          </a:p>
          <a:p>
            <a:pPr>
              <a:lnSpc>
                <a:spcPct val="90000"/>
              </a:lnSpc>
              <a:buFont typeface="Wingdings" pitchFamily="2" charset="2"/>
              <a:buNone/>
            </a:pPr>
            <a:endParaRPr lang="en-US" sz="2000" b="1"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77813"/>
            <a:ext cx="9144000" cy="1139825"/>
          </a:xfrm>
        </p:spPr>
        <p:txBody>
          <a:bodyPr/>
          <a:lstStyle/>
          <a:p>
            <a:r>
              <a:rPr lang="en-US" sz="2400" b="1" smtClean="0">
                <a:solidFill>
                  <a:srgbClr val="FFCC00"/>
                </a:solidFill>
              </a:rPr>
              <a:t>SITE CONDITIONS AFFECTING THE OVERALL COST (-ctd-)</a:t>
            </a:r>
            <a:endParaRPr lang="en-US" sz="2400" smtClean="0"/>
          </a:p>
        </p:txBody>
      </p:sp>
      <p:sp>
        <p:nvSpPr>
          <p:cNvPr id="7171" name="Content Placeholder 2"/>
          <p:cNvSpPr>
            <a:spLocks noGrp="1"/>
          </p:cNvSpPr>
          <p:nvPr>
            <p:ph idx="1"/>
          </p:nvPr>
        </p:nvSpPr>
        <p:spPr/>
        <p:txBody>
          <a:bodyPr/>
          <a:lstStyle/>
          <a:p>
            <a:pPr>
              <a:lnSpc>
                <a:spcPct val="90000"/>
              </a:lnSpc>
              <a:buFont typeface="Wingdings" pitchFamily="2" charset="2"/>
              <a:buNone/>
            </a:pPr>
            <a:r>
              <a:rPr lang="en-US" sz="2800" b="1" smtClean="0">
                <a:solidFill>
                  <a:srgbClr val="FF0000"/>
                </a:solidFill>
              </a:rPr>
              <a:t>6. </a:t>
            </a:r>
            <a:r>
              <a:rPr lang="en-US" sz="2800" b="1" smtClean="0"/>
              <a:t>The source of availability of a sufficient supply of materials of good quality is also a factor.</a:t>
            </a:r>
          </a:p>
          <a:p>
            <a:pPr>
              <a:lnSpc>
                <a:spcPct val="90000"/>
              </a:lnSpc>
              <a:buFont typeface="Wingdings" pitchFamily="2" charset="2"/>
              <a:buNone/>
            </a:pPr>
            <a:endParaRPr lang="en-US" sz="2800" b="1" smtClean="0"/>
          </a:p>
          <a:p>
            <a:pPr>
              <a:lnSpc>
                <a:spcPct val="90000"/>
              </a:lnSpc>
              <a:buFont typeface="Wingdings" pitchFamily="2" charset="2"/>
              <a:buNone/>
            </a:pPr>
            <a:r>
              <a:rPr lang="en-US" sz="2800" b="1" smtClean="0">
                <a:solidFill>
                  <a:srgbClr val="FF0000"/>
                </a:solidFill>
              </a:rPr>
              <a:t>7. </a:t>
            </a:r>
            <a:r>
              <a:rPr lang="en-US" sz="2800" b="1" smtClean="0"/>
              <a:t>The availability of construction machinery also affects the method of construction.</a:t>
            </a:r>
          </a:p>
          <a:p>
            <a:pPr>
              <a:lnSpc>
                <a:spcPct val="90000"/>
              </a:lnSpc>
              <a:buFont typeface="Wingdings" pitchFamily="2" charset="2"/>
              <a:buNone/>
            </a:pPr>
            <a:endParaRPr lang="en-US" sz="2800" b="1" smtClean="0"/>
          </a:p>
          <a:p>
            <a:pPr>
              <a:lnSpc>
                <a:spcPct val="90000"/>
              </a:lnSpc>
              <a:buFont typeface="Wingdings" pitchFamily="2" charset="2"/>
              <a:buNone/>
            </a:pPr>
            <a:r>
              <a:rPr lang="en-US" sz="2800" b="1" smtClean="0">
                <a:solidFill>
                  <a:srgbClr val="FF0000"/>
                </a:solidFill>
              </a:rPr>
              <a:t>8. </a:t>
            </a:r>
            <a:r>
              <a:rPr lang="en-US" sz="2800" b="1" smtClean="0"/>
              <a:t>Access to the site must be reasonable. If the access is poor, temporary roads may be constructed.</a:t>
            </a:r>
          </a:p>
          <a:p>
            <a:endParaRPr lang="en-US" sz="280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2400" b="1" smtClean="0">
                <a:solidFill>
                  <a:srgbClr val="FFCC00"/>
                </a:solidFill>
              </a:rPr>
              <a:t>ESSENTIAL QUALITIES OF A GOOD ESTIMATOR</a:t>
            </a:r>
          </a:p>
        </p:txBody>
      </p:sp>
      <p:sp>
        <p:nvSpPr>
          <p:cNvPr id="8195" name="Rectangle 3"/>
          <p:cNvSpPr>
            <a:spLocks noGrp="1" noChangeArrowheads="1"/>
          </p:cNvSpPr>
          <p:nvPr>
            <p:ph type="body" idx="1"/>
          </p:nvPr>
        </p:nvSpPr>
        <p:spPr>
          <a:xfrm>
            <a:off x="0" y="1219200"/>
            <a:ext cx="8915400" cy="5638800"/>
          </a:xfrm>
        </p:spPr>
        <p:txBody>
          <a:bodyPr/>
          <a:lstStyle/>
          <a:p>
            <a:pPr>
              <a:lnSpc>
                <a:spcPct val="90000"/>
              </a:lnSpc>
              <a:buClr>
                <a:srgbClr val="C00000"/>
              </a:buClr>
              <a:buSzPct val="80000"/>
              <a:buFontTx/>
              <a:buChar char="•"/>
            </a:pPr>
            <a:r>
              <a:rPr lang="en-US" sz="2800" smtClean="0"/>
              <a:t>In preparing an estimate, the Estimator must have good knowledge regarding the important rules of quantity surveying. </a:t>
            </a:r>
          </a:p>
          <a:p>
            <a:pPr>
              <a:lnSpc>
                <a:spcPct val="90000"/>
              </a:lnSpc>
              <a:buClr>
                <a:srgbClr val="C00000"/>
              </a:buClr>
              <a:buSzPct val="80000"/>
              <a:buFont typeface="Wingdings" pitchFamily="2" charset="2"/>
              <a:buNone/>
            </a:pPr>
            <a:r>
              <a:rPr lang="en-US" sz="2800" smtClean="0"/>
              <a:t> </a:t>
            </a:r>
          </a:p>
          <a:p>
            <a:pPr>
              <a:lnSpc>
                <a:spcPct val="90000"/>
              </a:lnSpc>
              <a:buClr>
                <a:srgbClr val="C00000"/>
              </a:buClr>
              <a:buSzPct val="80000"/>
              <a:buFontTx/>
              <a:buChar char="•"/>
            </a:pPr>
            <a:r>
              <a:rPr lang="en-US" sz="2800" smtClean="0"/>
              <a:t>He must thoroughly understand the drawings of the structure, for which he is going to prepare an estimate. </a:t>
            </a:r>
          </a:p>
          <a:p>
            <a:pPr>
              <a:lnSpc>
                <a:spcPct val="90000"/>
              </a:lnSpc>
              <a:buClr>
                <a:srgbClr val="C00000"/>
              </a:buClr>
              <a:buSzPct val="80000"/>
              <a:buFont typeface="Wingdings" pitchFamily="2" charset="2"/>
              <a:buNone/>
            </a:pPr>
            <a:endParaRPr lang="en-US" sz="2800" smtClean="0"/>
          </a:p>
          <a:p>
            <a:pPr>
              <a:lnSpc>
                <a:spcPct val="90000"/>
              </a:lnSpc>
              <a:buClr>
                <a:srgbClr val="C00000"/>
              </a:buClr>
              <a:buSzPct val="80000"/>
              <a:buFontTx/>
              <a:buChar char="•"/>
            </a:pPr>
            <a:r>
              <a:rPr lang="en-US" sz="2800" smtClean="0"/>
              <a:t>He must also be clearly informed about the specifications showing nature and classes of works and the materials to be used because the rates at which various types of works can be executed depend upon its specifications.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457200" y="1011382"/>
            <a:ext cx="8229600" cy="5114781"/>
          </a:xfrm>
        </p:spPr>
        <p:txBody>
          <a:bodyPr>
            <a:normAutofit fontScale="92500"/>
          </a:bodyPr>
          <a:lstStyle/>
          <a:p>
            <a:pPr>
              <a:buNone/>
            </a:pPr>
            <a:r>
              <a:rPr lang="en-US" u="sng" dirty="0" smtClean="0"/>
              <a:t>2.External Factors</a:t>
            </a:r>
          </a:p>
          <a:p>
            <a:pPr>
              <a:buNone/>
            </a:pPr>
            <a:r>
              <a:rPr lang="en-US" dirty="0" smtClean="0"/>
              <a:t>(</a:t>
            </a:r>
            <a:r>
              <a:rPr lang="en-US" dirty="0" err="1" smtClean="0"/>
              <a:t>i</a:t>
            </a:r>
            <a:r>
              <a:rPr lang="en-US" dirty="0" smtClean="0"/>
              <a:t>)Natural </a:t>
            </a:r>
            <a:r>
              <a:rPr lang="en-US" dirty="0" err="1" smtClean="0"/>
              <a:t>resourses</a:t>
            </a:r>
            <a:endParaRPr lang="en-US" dirty="0" smtClean="0"/>
          </a:p>
          <a:p>
            <a:pPr>
              <a:buNone/>
            </a:pPr>
            <a:r>
              <a:rPr lang="en-US" u="sng" dirty="0" smtClean="0"/>
              <a:t>(</a:t>
            </a:r>
            <a:r>
              <a:rPr lang="en-US" dirty="0" smtClean="0"/>
              <a:t>ii)Government and infrastructure</a:t>
            </a:r>
          </a:p>
          <a:p>
            <a:pPr>
              <a:buNone/>
            </a:pPr>
            <a:r>
              <a:rPr lang="en-US" dirty="0" smtClean="0"/>
              <a:t>(iii) </a:t>
            </a:r>
            <a:r>
              <a:rPr lang="en-US" dirty="0" err="1" smtClean="0"/>
              <a:t>Diffrence</a:t>
            </a:r>
            <a:r>
              <a:rPr lang="en-US" dirty="0" smtClean="0"/>
              <a:t> between </a:t>
            </a:r>
            <a:r>
              <a:rPr lang="en-US" dirty="0" err="1" smtClean="0"/>
              <a:t>Productuin</a:t>
            </a:r>
            <a:r>
              <a:rPr lang="en-US" dirty="0" smtClean="0"/>
              <a:t> and Productivity</a:t>
            </a:r>
          </a:p>
          <a:p>
            <a:pPr>
              <a:buNone/>
            </a:pPr>
            <a:r>
              <a:rPr lang="en-US" u="sng" dirty="0" smtClean="0"/>
              <a:t>Causes of Low Productivity:</a:t>
            </a:r>
          </a:p>
          <a:p>
            <a:pPr>
              <a:buNone/>
            </a:pPr>
            <a:r>
              <a:rPr lang="en-US" dirty="0" smtClean="0"/>
              <a:t>(</a:t>
            </a:r>
            <a:r>
              <a:rPr lang="en-US" dirty="0" err="1" smtClean="0"/>
              <a:t>i</a:t>
            </a:r>
            <a:r>
              <a:rPr lang="en-US" dirty="0" smtClean="0"/>
              <a:t>)Improper design of product</a:t>
            </a:r>
          </a:p>
          <a:p>
            <a:pPr>
              <a:buNone/>
            </a:pPr>
            <a:r>
              <a:rPr lang="en-US" dirty="0" smtClean="0"/>
              <a:t>(ii)Incorrect quality standards</a:t>
            </a:r>
          </a:p>
          <a:p>
            <a:pPr>
              <a:buNone/>
            </a:pPr>
            <a:r>
              <a:rPr lang="en-US" dirty="0" smtClean="0"/>
              <a:t>(iii) Improper machine used</a:t>
            </a:r>
          </a:p>
          <a:p>
            <a:pPr>
              <a:buNone/>
            </a:pPr>
            <a:r>
              <a:rPr lang="en-US" dirty="0" smtClean="0"/>
              <a:t>(iv)Poor Planning</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a:buNone/>
            </a:pPr>
            <a:r>
              <a:rPr lang="en-US" u="sng" dirty="0" smtClean="0"/>
              <a:t>Methods to Improve Productivity:</a:t>
            </a:r>
          </a:p>
          <a:p>
            <a:pPr>
              <a:buNone/>
            </a:pPr>
            <a:r>
              <a:rPr lang="en-US" dirty="0" smtClean="0"/>
              <a:t>1.Technology Based Improvement</a:t>
            </a:r>
          </a:p>
          <a:p>
            <a:pPr marL="571500" indent="-571500">
              <a:buAutoNum type="romanLcParenBoth"/>
            </a:pPr>
            <a:r>
              <a:rPr lang="en-US" dirty="0" smtClean="0"/>
              <a:t>Robotics</a:t>
            </a:r>
          </a:p>
          <a:p>
            <a:pPr marL="571500" indent="-571500">
              <a:buAutoNum type="romanLcParenBoth"/>
            </a:pPr>
            <a:r>
              <a:rPr lang="en-US" dirty="0" smtClean="0"/>
              <a:t>Laser technology</a:t>
            </a:r>
          </a:p>
          <a:p>
            <a:pPr marL="571500" indent="-571500">
              <a:buAutoNum type="romanLcParenBoth"/>
            </a:pPr>
            <a:r>
              <a:rPr lang="en-US" dirty="0" smtClean="0"/>
              <a:t>Energy </a:t>
            </a:r>
            <a:r>
              <a:rPr lang="en-US" dirty="0" err="1" smtClean="0"/>
              <a:t>technologFlexible</a:t>
            </a:r>
            <a:r>
              <a:rPr lang="en-US" dirty="0" smtClean="0"/>
              <a:t> manufacturing system</a:t>
            </a:r>
          </a:p>
          <a:p>
            <a:pPr marL="571500" indent="-571500">
              <a:buNone/>
            </a:pPr>
            <a:r>
              <a:rPr lang="en-US" dirty="0" smtClean="0"/>
              <a:t>2.Employee based Improvement</a:t>
            </a:r>
          </a:p>
          <a:p>
            <a:pPr marL="571500" indent="-571500">
              <a:buAutoNum type="romanLcParenBoth"/>
            </a:pPr>
            <a:r>
              <a:rPr lang="en-US" dirty="0" smtClean="0"/>
              <a:t>Employee promotion</a:t>
            </a:r>
          </a:p>
          <a:p>
            <a:pPr marL="571500" indent="-571500">
              <a:buAutoNum type="romanLcParenBoth"/>
            </a:pPr>
            <a:r>
              <a:rPr lang="en-US" dirty="0" smtClean="0"/>
              <a:t>Personal </a:t>
            </a:r>
            <a:r>
              <a:rPr lang="en-US" dirty="0" err="1" smtClean="0"/>
              <a:t>develoment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a:buNone/>
            </a:pPr>
            <a:r>
              <a:rPr lang="en-US" dirty="0" smtClean="0"/>
              <a:t>3.Material Based Improvement:</a:t>
            </a:r>
          </a:p>
          <a:p>
            <a:pPr marL="571500" indent="-571500">
              <a:buAutoNum type="romanLcParenBoth"/>
            </a:pPr>
            <a:r>
              <a:rPr lang="en-US" dirty="0" smtClean="0"/>
              <a:t>Material planning and control</a:t>
            </a:r>
          </a:p>
          <a:p>
            <a:pPr marL="571500" indent="-571500">
              <a:buAutoNum type="romanLcParenBoth"/>
            </a:pPr>
            <a:r>
              <a:rPr lang="en-US" dirty="0" smtClean="0"/>
              <a:t>Purchasing, logistics</a:t>
            </a:r>
          </a:p>
          <a:p>
            <a:pPr marL="571500" indent="-571500">
              <a:buAutoNum type="romanLcParenBoth"/>
            </a:pPr>
            <a:r>
              <a:rPr lang="en-US" dirty="0" smtClean="0"/>
              <a:t>Material storage and retrieval</a:t>
            </a:r>
          </a:p>
          <a:p>
            <a:pPr marL="571500" indent="-571500">
              <a:buAutoNum type="romanLcParenBoth"/>
            </a:pPr>
            <a:r>
              <a:rPr lang="en-US" dirty="0" smtClean="0"/>
              <a:t>Waste elimination</a:t>
            </a:r>
          </a:p>
          <a:p>
            <a:pPr marL="571500" indent="-571500">
              <a:buNone/>
            </a:pPr>
            <a:r>
              <a:rPr lang="en-US" dirty="0" smtClean="0"/>
              <a:t>4. Process Based Improvement</a:t>
            </a:r>
          </a:p>
          <a:p>
            <a:pPr marL="571500" indent="-571500">
              <a:buAutoNum type="romanLcParenBoth"/>
            </a:pPr>
            <a:r>
              <a:rPr lang="en-US" dirty="0" smtClean="0"/>
              <a:t>Work simplification</a:t>
            </a:r>
          </a:p>
          <a:p>
            <a:pPr marL="571500" indent="-571500">
              <a:buAutoNum type="romanLcParenBoth"/>
            </a:pPr>
            <a:r>
              <a:rPr lang="en-US" dirty="0" smtClean="0"/>
              <a:t>Job evaluation</a:t>
            </a:r>
          </a:p>
          <a:p>
            <a:pPr marL="571500" indent="-571500">
              <a:buAutoNum type="romanLcParenBoth"/>
            </a:pPr>
            <a:r>
              <a:rPr lang="en-US" dirty="0" smtClean="0"/>
              <a:t>Human factor engineering</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TotalTime>
  <Words>3351</Words>
  <Application>Microsoft Office PowerPoint</Application>
  <PresentationFormat>On-screen Show (4:3)</PresentationFormat>
  <Paragraphs>322</Paragraphs>
  <Slides>62</Slides>
  <Notes>1</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Industrial engineerng </vt:lpstr>
      <vt:lpstr> Production Production is the process by which raw materials and other inputs are converted into finished products. Production is the backbone of a nation’s economic progress.</vt:lpstr>
      <vt:lpstr>Productivity</vt:lpstr>
      <vt:lpstr>Benefits from Productivity</vt:lpstr>
      <vt:lpstr>Slide 5</vt:lpstr>
      <vt:lpstr>Factors affecting Productivity</vt:lpstr>
      <vt:lpstr>Slide 7</vt:lpstr>
      <vt:lpstr>Slide 8</vt:lpstr>
      <vt:lpstr>Slide 9</vt:lpstr>
      <vt:lpstr>Slide 10</vt:lpstr>
      <vt:lpstr>CHAPTER-2</vt:lpstr>
      <vt:lpstr>Slide 12</vt:lpstr>
      <vt:lpstr>Slide 13</vt:lpstr>
      <vt:lpstr>Slide 14</vt:lpstr>
      <vt:lpstr>Slide 15</vt:lpstr>
      <vt:lpstr>Slide 16</vt:lpstr>
      <vt:lpstr>Slide 17</vt:lpstr>
      <vt:lpstr>Slide 18</vt:lpstr>
      <vt:lpstr>Slide 19</vt:lpstr>
      <vt:lpstr>Slide 20</vt:lpstr>
      <vt:lpstr>CHAPTER-3</vt:lpstr>
      <vt:lpstr>Slide 22</vt:lpstr>
      <vt:lpstr>Method Study Procedure</vt:lpstr>
      <vt:lpstr>Symbol used in Process Chart</vt:lpstr>
      <vt:lpstr>Slide 25</vt:lpstr>
      <vt:lpstr>Outline Process Chart</vt:lpstr>
      <vt:lpstr>Flow Process chart</vt:lpstr>
      <vt:lpstr>Two Handed Process Chart :</vt:lpstr>
      <vt:lpstr>FLOW DIAGRAM:</vt:lpstr>
      <vt:lpstr>String Diagram:</vt:lpstr>
      <vt:lpstr>Slide 31</vt:lpstr>
      <vt:lpstr>Slide 32</vt:lpstr>
      <vt:lpstr> PRODUCTION PLANNING</vt:lpstr>
      <vt:lpstr>OBJECTIVES OF PRODUCTION PLANNING</vt:lpstr>
      <vt:lpstr> PRODUCTION CONTROL</vt:lpstr>
      <vt:lpstr>OBJECTIVES OF PRODUCTION CONTROL</vt:lpstr>
      <vt:lpstr>PRODUCTION PLANNING AND CONTROL</vt:lpstr>
      <vt:lpstr> CHARACTERISTICS OF  PRODUCTION PLANNING AND CONTROL</vt:lpstr>
      <vt:lpstr>Slide 39</vt:lpstr>
      <vt:lpstr>Slide 40</vt:lpstr>
      <vt:lpstr>Slide 41</vt:lpstr>
      <vt:lpstr>Slide 42</vt:lpstr>
      <vt:lpstr>Slide 43</vt:lpstr>
      <vt:lpstr>Slide 44</vt:lpstr>
      <vt:lpstr>Routing Procedure:-</vt:lpstr>
      <vt:lpstr>Slide 46</vt:lpstr>
      <vt:lpstr>Slide 47</vt:lpstr>
      <vt:lpstr>Slide 48</vt:lpstr>
      <vt:lpstr>SCHEDULING</vt:lpstr>
      <vt:lpstr>Types of schedules</vt:lpstr>
      <vt:lpstr>DESPATCHING</vt:lpstr>
      <vt:lpstr>PROCEDURE:</vt:lpstr>
      <vt:lpstr>IMPORTANT DOCUMENTS</vt:lpstr>
      <vt:lpstr>FOLLOW UP AND EXPDITING</vt:lpstr>
      <vt:lpstr>INSPECTION</vt:lpstr>
      <vt:lpstr>ESTIMATION</vt:lpstr>
      <vt:lpstr>ESTIMATE </vt:lpstr>
      <vt:lpstr>NEED FOR ESTIMATE</vt:lpstr>
      <vt:lpstr>SITE CONDITIONS AFFECTING THE OVERALL COST</vt:lpstr>
      <vt:lpstr>SITE CONDITIONS AFFECTING THE OVERALL COST (-ctd-)</vt:lpstr>
      <vt:lpstr>SITE CONDITIONS AFFECTING THE OVERALL COST (-ctd-)</vt:lpstr>
      <vt:lpstr>ESSENTIAL QUALITIES OF A GOOD ESTIMATOR</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Production Production is the process by which raw materials and other inputs are converted into finished products.Production is the backbone of a nation’s eco</dc:title>
  <dc:creator>SANDEEP BAJAJ</dc:creator>
  <cp:lastModifiedBy>gurukul</cp:lastModifiedBy>
  <cp:revision>73</cp:revision>
  <dcterms:created xsi:type="dcterms:W3CDTF">2018-04-02T07:13:08Z</dcterms:created>
  <dcterms:modified xsi:type="dcterms:W3CDTF">2019-04-08T09:43:24Z</dcterms:modified>
</cp:coreProperties>
</file>